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47"/>
  </p:notesMasterIdLst>
  <p:handoutMasterIdLst>
    <p:handoutMasterId r:id="rId48"/>
  </p:handoutMasterIdLst>
  <p:sldIdLst>
    <p:sldId id="472" r:id="rId3"/>
    <p:sldId id="473" r:id="rId4"/>
    <p:sldId id="474" r:id="rId5"/>
    <p:sldId id="479" r:id="rId6"/>
    <p:sldId id="480" r:id="rId7"/>
    <p:sldId id="481" r:id="rId8"/>
    <p:sldId id="482" r:id="rId9"/>
    <p:sldId id="483" r:id="rId10"/>
    <p:sldId id="484" r:id="rId11"/>
    <p:sldId id="485" r:id="rId12"/>
    <p:sldId id="486" r:id="rId13"/>
    <p:sldId id="487" r:id="rId14"/>
    <p:sldId id="488" r:id="rId15"/>
    <p:sldId id="489" r:id="rId16"/>
    <p:sldId id="490" r:id="rId17"/>
    <p:sldId id="491" r:id="rId18"/>
    <p:sldId id="492" r:id="rId19"/>
    <p:sldId id="493" r:id="rId20"/>
    <p:sldId id="494" r:id="rId21"/>
    <p:sldId id="495" r:id="rId22"/>
    <p:sldId id="496" r:id="rId23"/>
    <p:sldId id="497" r:id="rId24"/>
    <p:sldId id="498" r:id="rId25"/>
    <p:sldId id="499" r:id="rId26"/>
    <p:sldId id="500" r:id="rId27"/>
    <p:sldId id="501" r:id="rId28"/>
    <p:sldId id="502" r:id="rId29"/>
    <p:sldId id="504" r:id="rId30"/>
    <p:sldId id="505" r:id="rId31"/>
    <p:sldId id="506" r:id="rId32"/>
    <p:sldId id="507" r:id="rId33"/>
    <p:sldId id="508" r:id="rId34"/>
    <p:sldId id="509" r:id="rId35"/>
    <p:sldId id="511" r:id="rId36"/>
    <p:sldId id="512" r:id="rId37"/>
    <p:sldId id="513" r:id="rId38"/>
    <p:sldId id="514" r:id="rId39"/>
    <p:sldId id="515" r:id="rId40"/>
    <p:sldId id="516" r:id="rId41"/>
    <p:sldId id="517" r:id="rId42"/>
    <p:sldId id="478" r:id="rId43"/>
    <p:sldId id="475" r:id="rId44"/>
    <p:sldId id="476" r:id="rId45"/>
    <p:sldId id="477" r:id="rId4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472"/>
            <p14:sldId id="473"/>
            <p14:sldId id="474"/>
          </p14:sldIdLst>
        </p14:section>
        <p14:section name="Events Overview" id="{E02A9EC1-603F-4F91-9FD2-3145C28ADC2E}">
          <p14:sldIdLst>
            <p14:sldId id="479"/>
            <p14:sldId id="480"/>
            <p14:sldId id="481"/>
            <p14:sldId id="482"/>
            <p14:sldId id="483"/>
          </p14:sldIdLst>
        </p14:section>
        <p14:section name="Delegates" id="{5DBF8FE6-E59E-439F-B4AB-186E276D2714}">
          <p14:sldIdLst>
            <p14:sldId id="484"/>
            <p14:sldId id="485"/>
            <p14:sldId id="486"/>
            <p14:sldId id="487"/>
            <p14:sldId id="488"/>
            <p14:sldId id="489"/>
            <p14:sldId id="490"/>
            <p14:sldId id="491"/>
            <p14:sldId id="492"/>
          </p14:sldIdLst>
        </p14:section>
        <p14:section name="Events" id="{6137F920-6E7F-4707-A5AE-33F0724EAA87}">
          <p14:sldIdLst>
            <p14:sldId id="493"/>
            <p14:sldId id="494"/>
            <p14:sldId id="495"/>
            <p14:sldId id="496"/>
            <p14:sldId id="497"/>
            <p14:sldId id="498"/>
            <p14:sldId id="499"/>
            <p14:sldId id="500"/>
            <p14:sldId id="501"/>
          </p14:sldIdLst>
        </p14:section>
        <p14:section name="Event Args" id="{F47550DF-157E-40DF-9CE8-A6E833A25072}">
          <p14:sldIdLst>
            <p14:sldId id="502"/>
            <p14:sldId id="504"/>
            <p14:sldId id="505"/>
            <p14:sldId id="506"/>
            <p14:sldId id="507"/>
            <p14:sldId id="508"/>
            <p14:sldId id="509"/>
          </p14:sldIdLst>
        </p14:section>
        <p14:section name="Observer" id="{8B2B63E1-B775-44BB-9A69-2416B5B4825B}">
          <p14:sldIdLst>
            <p14:sldId id="511"/>
            <p14:sldId id="512"/>
            <p14:sldId id="513"/>
            <p14:sldId id="514"/>
            <p14:sldId id="515"/>
            <p14:sldId id="516"/>
            <p14:sldId id="517"/>
          </p14:sldIdLst>
        </p14:section>
        <p14:section name="Conclusion" id="{10E03AB1-9AA8-4E86-9A64-D741901E50A2}">
          <p14:sldIdLst>
            <p14:sldId id="478"/>
            <p14:sldId id="475"/>
            <p14:sldId id="476"/>
            <p14:sldId id="477"/>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ABFF"/>
    <a:srgbClr val="005828"/>
    <a:srgbClr val="00B050"/>
    <a:srgbClr val="003760"/>
    <a:srgbClr val="0070C0"/>
    <a:srgbClr val="C6C0AA"/>
    <a:srgbClr val="FFF0D9"/>
    <a:srgbClr val="FFA72A"/>
    <a:srgbClr val="F0F5FA"/>
    <a:srgbClr val="1A8AF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05" autoAdjust="0"/>
    <p:restoredTop sz="94140" autoAdjust="0"/>
  </p:normalViewPr>
  <p:slideViewPr>
    <p:cSldViewPr>
      <p:cViewPr varScale="1">
        <p:scale>
          <a:sx n="52" d="100"/>
          <a:sy n="52" d="100"/>
        </p:scale>
        <p:origin x="90" y="390"/>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soft5379" userId="47586c4a-a113-4729-a429-e4ae4b3a1941" providerId="ADAL" clId="{8DF057D4-522D-4C21-8A8A-68CEE3DA01BD}"/>
    <pc:docChg chg="addSld modSld sldOrd">
      <pc:chgData name="msoft5379" userId="47586c4a-a113-4729-a429-e4ae4b3a1941" providerId="ADAL" clId="{8DF057D4-522D-4C21-8A8A-68CEE3DA01BD}" dt="2018-02-12T16:21:10.157" v="6" actId="1076"/>
      <pc:docMkLst>
        <pc:docMk/>
      </pc:docMkLst>
      <pc:sldChg chg="modSp">
        <pc:chgData name="msoft5379" userId="47586c4a-a113-4729-a429-e4ae4b3a1941" providerId="ADAL" clId="{8DF057D4-522D-4C21-8A8A-68CEE3DA01BD}" dt="2018-02-12T16:21:10.157" v="6" actId="1076"/>
        <pc:sldMkLst>
          <pc:docMk/>
          <pc:sldMk cId="4014073037" sldId="472"/>
        </pc:sldMkLst>
        <pc:spChg chg="mod">
          <ac:chgData name="msoft5379" userId="47586c4a-a113-4729-a429-e4ae4b3a1941" providerId="ADAL" clId="{8DF057D4-522D-4C21-8A8A-68CEE3DA01BD}" dt="2018-02-12T16:21:08.189" v="5" actId="1076"/>
          <ac:spMkLst>
            <pc:docMk/>
            <pc:sldMk cId="4014073037" sldId="472"/>
            <ac:spMk id="5" creationId="{00000000-0000-0000-0000-000000000000}"/>
          </ac:spMkLst>
        </pc:spChg>
        <pc:spChg chg="mod">
          <ac:chgData name="msoft5379" userId="47586c4a-a113-4729-a429-e4ae4b3a1941" providerId="ADAL" clId="{8DF057D4-522D-4C21-8A8A-68CEE3DA01BD}" dt="2018-02-12T16:21:10.157" v="6" actId="1076"/>
          <ac:spMkLst>
            <pc:docMk/>
            <pc:sldMk cId="4014073037" sldId="472"/>
            <ac:spMk id="6" creationId="{00000000-0000-0000-0000-000000000000}"/>
          </ac:spMkLst>
        </pc:spChg>
      </pc:sldChg>
      <pc:sldChg chg="modSp add ord modAnim">
        <pc:chgData name="msoft5379" userId="47586c4a-a113-4729-a429-e4ae4b3a1941" providerId="ADAL" clId="{8DF057D4-522D-4C21-8A8A-68CEE3DA01BD}" dt="2018-02-05T15:55:05.875" v="2" actId="20577"/>
        <pc:sldMkLst>
          <pc:docMk/>
          <pc:sldMk cId="3984556131" sldId="478"/>
        </pc:sldMkLst>
        <pc:spChg chg="mod">
          <ac:chgData name="msoft5379" userId="47586c4a-a113-4729-a429-e4ae4b3a1941" providerId="ADAL" clId="{8DF057D4-522D-4C21-8A8A-68CEE3DA01BD}" dt="2018-02-05T15:55:05.875" v="2" actId="20577"/>
          <ac:spMkLst>
            <pc:docMk/>
            <pc:sldMk cId="3984556131" sldId="478"/>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4/3/2018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4/3/2018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sdn.microsoft.com/en-us/library/aa645739(v=vs.71).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creativecommons.org/licenses/by-nc-sa/4.0/" TargetMode="External"/><Relationship Id="rId4" Type="http://schemas.openxmlformats.org/officeDocument/2006/relationships/hyperlink" Target="http://softuni.org/"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3410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2343378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vs Delegates</a:t>
            </a:r>
          </a:p>
          <a:p>
            <a:r>
              <a:rPr lang="en-US" dirty="0">
                <a:effectLst>
                  <a:outerShdw blurRad="50800" dist="38100" algn="tr" rotWithShape="0">
                    <a:prstClr val="black">
                      <a:alpha val="40000"/>
                    </a:prstClr>
                  </a:outerShdw>
                </a:effectLst>
              </a:rPr>
              <a:t>Events are not the same as</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member fields of type delegate</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Action&lt;string&gt; m;</a:t>
            </a:r>
            <a:r>
              <a:rPr lang="en-US" b="0" baseline="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a:t>
            </a:r>
            <a:r>
              <a:rPr lang="en-US"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sz="1600" b="1" baseline="0"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Action&lt;string&gt; m;</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effectLst>
                <a:outerShdw blurRad="50800" dist="38100" algn="tr" rotWithShape="0">
                  <a:prstClr val="black">
                    <a:alpha val="40000"/>
                  </a:prstClr>
                </a:outerShdw>
              </a:effectLst>
            </a:endParaRPr>
          </a:p>
          <a:p>
            <a:pPr>
              <a:spcBef>
                <a:spcPts val="1200"/>
              </a:spcBef>
            </a:pPr>
            <a:r>
              <a:rPr lang="en-US" dirty="0">
                <a:effectLst>
                  <a:outerShdw blurRad="50800" dist="38100" algn="tr" rotWithShape="0">
                    <a:prstClr val="black">
                      <a:alpha val="40000"/>
                    </a:prstClr>
                  </a:outerShdw>
                </a:effectLst>
              </a:rPr>
              <a:t>Events can be members of an interface </a:t>
            </a:r>
          </a:p>
          <a:p>
            <a:pPr lvl="1"/>
            <a:r>
              <a:rPr lang="en-US" dirty="0">
                <a:effectLst>
                  <a:outerShdw blurRad="50800" dist="38100" algn="tr" rotWithShape="0">
                    <a:prstClr val="black">
                      <a:alpha val="40000"/>
                    </a:prstClr>
                  </a:outerShdw>
                </a:effectLst>
              </a:rPr>
              <a:t>Delegates cannot be members of an interface</a:t>
            </a:r>
          </a:p>
          <a:p>
            <a:pPr lvl="1"/>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An event can only be called in the class where it is defined</a:t>
            </a:r>
          </a:p>
          <a:p>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By default the access to the events is synchronized (thread-safe)</a:t>
            </a: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2615980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a:t>
            </a:r>
          </a:p>
          <a:p>
            <a:endParaRPr lang="en-US" dirty="0">
              <a:effectLst>
                <a:outerShdw blurRad="50800" dist="38100" algn="tr" rotWithShape="0">
                  <a:prstClr val="black">
                    <a:alpha val="40000"/>
                  </a:prstClr>
                </a:outerShdw>
              </a:effectLst>
            </a:endParaRPr>
          </a:p>
          <a:p>
            <a:r>
              <a:rPr lang="en-US" dirty="0"/>
              <a:t>.NET defines a convention (pattern) for defining events:</a:t>
            </a:r>
          </a:p>
          <a:p>
            <a:pPr lvl="1"/>
            <a:r>
              <a:rPr lang="en-US" dirty="0">
                <a:hlinkClick r:id="rId3"/>
              </a:rPr>
              <a:t>http://msdn.microsoft.com/en-us/library/aa645739(v=vs.71).aspx</a:t>
            </a:r>
            <a:endParaRPr lang="en-US" dirty="0"/>
          </a:p>
          <a:p>
            <a:r>
              <a:rPr lang="en-US" dirty="0"/>
              <a:t>Delegates which are used for events:</a:t>
            </a:r>
          </a:p>
          <a:p>
            <a:pPr lvl="1"/>
            <a:r>
              <a:rPr lang="en-US" dirty="0"/>
              <a:t>Have names formed by a verb </a:t>
            </a:r>
            <a:r>
              <a:rPr lang="bg-BG" dirty="0"/>
              <a:t>+ </a:t>
            </a:r>
            <a:r>
              <a:rPr lang="en-US" b="1" dirty="0">
                <a:solidFill>
                  <a:schemeClr val="tx2">
                    <a:lumMod val="75000"/>
                  </a:schemeClr>
                </a:solidFill>
                <a:latin typeface="Consolas" pitchFamily="49" charset="0"/>
                <a:cs typeface="Consolas" pitchFamily="49" charset="0"/>
              </a:rPr>
              <a:t>EventHandler</a:t>
            </a:r>
          </a:p>
          <a:p>
            <a:pPr lvl="1"/>
            <a:r>
              <a:rPr lang="en-US" dirty="0"/>
              <a:t>Accept two parameters:</a:t>
            </a:r>
          </a:p>
          <a:p>
            <a:pPr lvl="2"/>
            <a:r>
              <a:rPr lang="en-US" dirty="0"/>
              <a:t>Event sender – </a:t>
            </a:r>
            <a:r>
              <a:rPr lang="en-US" b="1" noProof="1">
                <a:solidFill>
                  <a:schemeClr val="tx2">
                    <a:lumMod val="75000"/>
                  </a:schemeClr>
                </a:solidFill>
                <a:latin typeface="Consolas" pitchFamily="49" charset="0"/>
                <a:cs typeface="Consolas" pitchFamily="49" charset="0"/>
              </a:rPr>
              <a:t>System.Object</a:t>
            </a:r>
          </a:p>
          <a:p>
            <a:pPr lvl="2"/>
            <a:r>
              <a:rPr lang="en-US" dirty="0"/>
              <a:t>Event information – inherited from </a:t>
            </a:r>
            <a:r>
              <a:rPr lang="en-US" b="1" noProof="1">
                <a:solidFill>
                  <a:schemeClr val="tx2">
                    <a:lumMod val="75000"/>
                  </a:schemeClr>
                </a:solidFill>
                <a:latin typeface="Consolas" pitchFamily="49" charset="0"/>
                <a:cs typeface="Consolas" pitchFamily="49" charset="0"/>
              </a:rPr>
              <a:t>System.EventArgs</a:t>
            </a:r>
            <a:endParaRPr lang="en-US" dirty="0"/>
          </a:p>
          <a:p>
            <a:pPr lvl="1"/>
            <a:r>
              <a:rPr lang="en-US" dirty="0"/>
              <a:t>No return value (</a:t>
            </a:r>
            <a:r>
              <a:rPr lang="en-US" b="1" dirty="0">
                <a:solidFill>
                  <a:schemeClr val="tx2">
                    <a:lumMod val="75000"/>
                  </a:schemeClr>
                </a:solidFill>
                <a:latin typeface="Consolas" pitchFamily="49" charset="0"/>
                <a:cs typeface="Consolas" pitchFamily="49" charset="0"/>
              </a:rPr>
              <a:t>void</a:t>
            </a:r>
            <a:r>
              <a:rPr lang="en-US" dirty="0"/>
              <a:t>)</a:t>
            </a:r>
            <a:endParaRPr lang="en-US" dirty="0">
              <a:latin typeface="Consolas" pitchFamily="49" charset="0"/>
              <a:cs typeface="Consolas" pitchFamily="49" charset="0"/>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4"/>
              </a:rPr>
              <a:t>http://softuni.org</a:t>
            </a:r>
            <a:endParaRPr lang="en-US" sz="1000" dirty="0"/>
          </a:p>
          <a:p>
            <a:r>
              <a:rPr lang="en-US" sz="1000" dirty="0"/>
              <a:t>This work is licensed under the </a:t>
            </a:r>
            <a:r>
              <a:rPr lang="en-US" sz="1000" u="sng" noProof="1">
                <a:hlinkClick r:id="rId5"/>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310916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(2)</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Example:</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ItemChangedEventHandler(</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a:p>
            <a:pPr>
              <a:spcBef>
                <a:spcPts val="1200"/>
              </a:spcBef>
              <a:spcAft>
                <a:spcPts val="0"/>
              </a:spcAft>
            </a:pPr>
            <a:r>
              <a:rPr lang="en-US" dirty="0"/>
              <a:t>Events:</a:t>
            </a:r>
          </a:p>
          <a:p>
            <a:pPr lvl="1">
              <a:lnSpc>
                <a:spcPct val="100000"/>
              </a:lnSpc>
            </a:pPr>
            <a:r>
              <a:rPr lang="en-US" dirty="0"/>
              <a:t>Are declared</a:t>
            </a:r>
            <a:r>
              <a:rPr lang="bg-BG" dirty="0"/>
              <a:t> </a:t>
            </a:r>
            <a:r>
              <a:rPr lang="en-US" b="1" dirty="0">
                <a:solidFill>
                  <a:schemeClr val="tx2">
                    <a:lumMod val="75000"/>
                  </a:schemeClr>
                </a:solidFill>
                <a:latin typeface="Consolas" pitchFamily="49" charset="0"/>
                <a:cs typeface="Consolas" pitchFamily="49" charset="0"/>
              </a:rPr>
              <a:t>public</a:t>
            </a:r>
          </a:p>
          <a:p>
            <a:pPr lvl="1">
              <a:lnSpc>
                <a:spcPct val="100000"/>
              </a:lnSpc>
            </a:pPr>
            <a:r>
              <a:rPr lang="en-US" dirty="0"/>
              <a:t>Follow </a:t>
            </a:r>
            <a:r>
              <a:rPr lang="en-US" noProof="1"/>
              <a:t>PascalCase naming convention</a:t>
            </a:r>
          </a:p>
          <a:p>
            <a:pPr lvl="1">
              <a:lnSpc>
                <a:spcPct val="100000"/>
              </a:lnSpc>
            </a:pPr>
            <a:r>
              <a:rPr lang="en-US" dirty="0"/>
              <a:t>End with a verb</a:t>
            </a:r>
          </a:p>
          <a:p>
            <a:pPr marL="177800" marR="0" lvl="1"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1"/>
                </a:solidFill>
                <a:effectLst/>
                <a:latin typeface="+mn-lt"/>
                <a:cs typeface="+mn-cs"/>
                <a:sym typeface="Wingdings" pitchFamily="2" charset="2"/>
              </a:rPr>
              <a:t>For</a:t>
            </a:r>
            <a:r>
              <a:rPr lang="en-US" b="0" baseline="0" noProof="1">
                <a:solidFill>
                  <a:schemeClr val="tx1"/>
                </a:solidFill>
                <a:effectLst/>
                <a:latin typeface="+mn-lt"/>
                <a:cs typeface="+mn-cs"/>
                <a:sym typeface="Wingdings" pitchFamily="2" charset="2"/>
              </a:rPr>
              <a:t> example: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ItemChangedEventHandler ItemChanged;</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1">
              <a:lnSpc>
                <a:spcPct val="100000"/>
              </a:lnSpc>
            </a:pP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229212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(3)</a:t>
            </a:r>
          </a:p>
          <a:p>
            <a:endParaRPr lang="en-US" dirty="0">
              <a:effectLst>
                <a:outerShdw blurRad="50800" dist="38100" algn="tr" rotWithShape="0">
                  <a:prstClr val="black">
                    <a:alpha val="40000"/>
                  </a:prstClr>
                </a:outerShdw>
              </a:effectLst>
            </a:endParaRPr>
          </a:p>
          <a:p>
            <a:r>
              <a:rPr lang="en-US" dirty="0"/>
              <a:t>To fire an event a special</a:t>
            </a:r>
            <a:r>
              <a:rPr lang="bg-BG" dirty="0"/>
              <a:t> </a:t>
            </a:r>
            <a:r>
              <a:rPr lang="en-US" sz="3000" b="1" dirty="0">
                <a:solidFill>
                  <a:schemeClr val="tx2">
                    <a:lumMod val="75000"/>
                  </a:schemeClr>
                </a:solidFill>
                <a:latin typeface="Consolas" pitchFamily="49" charset="0"/>
                <a:cs typeface="Consolas" pitchFamily="49" charset="0"/>
              </a:rPr>
              <a:t>protected</a:t>
            </a:r>
            <a:r>
              <a:rPr lang="en-US" b="1" dirty="0">
                <a:solidFill>
                  <a:schemeClr val="tx2">
                    <a:lumMod val="75000"/>
                  </a:schemeClr>
                </a:solidFill>
              </a:rPr>
              <a:t> </a:t>
            </a:r>
            <a:r>
              <a:rPr lang="en-US" sz="3000" b="1" dirty="0">
                <a:solidFill>
                  <a:schemeClr val="tx2">
                    <a:lumMod val="75000"/>
                  </a:schemeClr>
                </a:solidFill>
                <a:latin typeface="Consolas" pitchFamily="49" charset="0"/>
                <a:cs typeface="Consolas" pitchFamily="49" charset="0"/>
              </a:rPr>
              <a:t>void</a:t>
            </a:r>
            <a:r>
              <a:rPr lang="en-US" b="1" dirty="0">
                <a:solidFill>
                  <a:schemeClr val="tx2">
                    <a:lumMod val="75000"/>
                  </a:schemeClr>
                </a:solidFill>
              </a:rPr>
              <a:t> </a:t>
            </a:r>
            <a:r>
              <a:rPr lang="en-US" dirty="0"/>
              <a:t>method is created </a:t>
            </a:r>
          </a:p>
          <a:p>
            <a:pPr lvl="1"/>
            <a:r>
              <a:rPr lang="en-US" dirty="0"/>
              <a:t>Named after a specific action, e.g. </a:t>
            </a:r>
            <a:r>
              <a:rPr lang="en-US" b="1" noProof="1">
                <a:solidFill>
                  <a:schemeClr val="tx2">
                    <a:lumMod val="75000"/>
                  </a:schemeClr>
                </a:solidFill>
                <a:latin typeface="Consolas" pitchFamily="49" charset="0"/>
                <a:cs typeface="Consolas" pitchFamily="49" charset="0"/>
              </a:rPr>
              <a:t>OnVerb()</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lnSpc>
                <a:spcPct val="90000"/>
              </a:lnSpc>
              <a:spcBef>
                <a:spcPct val="0"/>
              </a:spcBef>
              <a:buClr>
                <a:schemeClr val="accent5">
                  <a:lumMod val="40000"/>
                  <a:lumOff val="60000"/>
                </a:schemeClr>
              </a:buClr>
              <a:buSzPct val="70000"/>
              <a:buFontTx/>
              <a:buNone/>
              <a:tabLst/>
            </a:pP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receiver method</a:t>
            </a:r>
            <a:r>
              <a:rPr lang="bg-BG" dirty="0"/>
              <a:t> (</a:t>
            </a:r>
            <a:r>
              <a:rPr lang="en-US" dirty="0"/>
              <a:t>handler</a:t>
            </a:r>
            <a:r>
              <a:rPr lang="bg-BG" dirty="0"/>
              <a:t>)</a:t>
            </a:r>
            <a:r>
              <a:rPr lang="en-US" dirty="0"/>
              <a:t> is named in the form </a:t>
            </a:r>
            <a:r>
              <a:rPr lang="en-US" sz="1400" b="1" noProof="1">
                <a:solidFill>
                  <a:schemeClr val="tx2">
                    <a:lumMod val="75000"/>
                  </a:schemeClr>
                </a:solidFill>
                <a:latin typeface="Consolas" pitchFamily="49" charset="0"/>
                <a:cs typeface="Consolas" pitchFamily="49" charset="0"/>
              </a:rPr>
              <a:t>OnObjectEvent</a:t>
            </a:r>
            <a:r>
              <a:rPr lang="bg-BG" dirty="0"/>
              <a:t>:</a:t>
            </a:r>
            <a:endParaRPr lang="en-US" dirty="0"/>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2257033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The </a:t>
            </a:r>
            <a:r>
              <a:rPr lang="en-US" noProof="1">
                <a:effectLst>
                  <a:outerShdw blurRad="50800" dist="38100" algn="tr" rotWithShape="0">
                    <a:prstClr val="black">
                      <a:alpha val="40000"/>
                    </a:prstClr>
                  </a:outerShdw>
                </a:effectLst>
                <a:latin typeface="Consolas" pitchFamily="49" charset="0"/>
                <a:cs typeface="Consolas" pitchFamily="49" charset="0"/>
              </a:rPr>
              <a:t>System.EventHandler</a:t>
            </a:r>
            <a:r>
              <a:rPr lang="en-US" dirty="0">
                <a:effectLst>
                  <a:outerShdw blurRad="50800" dist="38100" algn="tr" rotWithShape="0">
                    <a:prstClr val="black">
                      <a:alpha val="40000"/>
                    </a:prstClr>
                  </a:outerShdw>
                </a:effectLst>
              </a:rPr>
              <a:t> Delegate</a:t>
            </a:r>
          </a:p>
          <a:p>
            <a:endParaRPr lang="en-US" dirty="0">
              <a:effectLst>
                <a:outerShdw blurRad="50800" dist="38100" algn="tr" rotWithShape="0">
                  <a:prstClr val="black">
                    <a:alpha val="40000"/>
                  </a:prstClr>
                </a:outerShdw>
              </a:effectLst>
            </a:endParaRPr>
          </a:p>
          <a:p>
            <a:r>
              <a:rPr lang="en-US" b="1" noProof="1">
                <a:solidFill>
                  <a:schemeClr val="tx2">
                    <a:lumMod val="75000"/>
                  </a:schemeClr>
                </a:solidFill>
                <a:latin typeface="Consolas" pitchFamily="49" charset="0"/>
                <a:cs typeface="Consolas" pitchFamily="49" charset="0"/>
              </a:rPr>
              <a:t>System.EventHandler</a:t>
            </a:r>
            <a:r>
              <a:rPr lang="en-US" dirty="0"/>
              <a:t> defines a reference</a:t>
            </a:r>
            <a:r>
              <a:rPr lang="bg-BG" dirty="0"/>
              <a:t> </a:t>
            </a:r>
            <a:r>
              <a:rPr lang="en-US" dirty="0"/>
              <a:t>to a</a:t>
            </a:r>
            <a:r>
              <a:rPr lang="bg-BG" dirty="0"/>
              <a:t> </a:t>
            </a:r>
            <a:r>
              <a:rPr lang="en-US" dirty="0"/>
              <a:t>callback</a:t>
            </a:r>
            <a:r>
              <a:rPr lang="bg-BG" dirty="0"/>
              <a:t> </a:t>
            </a:r>
            <a:r>
              <a:rPr lang="en-US" dirty="0"/>
              <a:t>method</a:t>
            </a:r>
            <a:r>
              <a:rPr lang="bg-BG" dirty="0"/>
              <a:t>, </a:t>
            </a:r>
            <a:r>
              <a:rPr lang="en-US" dirty="0"/>
              <a:t>which</a:t>
            </a:r>
            <a:r>
              <a:rPr lang="bg-BG" dirty="0"/>
              <a:t> </a:t>
            </a:r>
            <a:r>
              <a:rPr lang="en-US" dirty="0"/>
              <a:t>handles events</a:t>
            </a:r>
          </a:p>
          <a:p>
            <a:pPr lvl="1"/>
            <a:r>
              <a:rPr lang="en-US" dirty="0"/>
              <a:t>No additional information is sent about the event, just a notification:</a:t>
            </a:r>
            <a:endParaRPr lang="bg-BG"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EventHandler(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bject sender,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endPar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bg-BG" sz="4000" dirty="0"/>
          </a:p>
          <a:p>
            <a:r>
              <a:rPr lang="en-US" dirty="0"/>
              <a:t>Used in many occasions internally in</a:t>
            </a:r>
            <a:r>
              <a:rPr lang="bg-BG" dirty="0"/>
              <a:t> .NET</a:t>
            </a:r>
            <a:endParaRPr lang="en-US" dirty="0"/>
          </a:p>
          <a:p>
            <a:endParaRPr lang="en-US" dirty="0"/>
          </a:p>
          <a:p>
            <a:r>
              <a:rPr lang="en-US" dirty="0"/>
              <a:t>The</a:t>
            </a:r>
            <a:r>
              <a:rPr lang="bg-BG" dirty="0"/>
              <a:t> </a:t>
            </a:r>
            <a:r>
              <a:rPr lang="en-US" b="1" dirty="0">
                <a:solidFill>
                  <a:schemeClr val="tx2">
                    <a:lumMod val="75000"/>
                  </a:schemeClr>
                </a:solidFill>
                <a:latin typeface="Consolas" pitchFamily="49" charset="0"/>
                <a:cs typeface="Consolas" pitchFamily="49" charset="0"/>
              </a:rPr>
              <a:t>EventArgs</a:t>
            </a:r>
            <a:r>
              <a:rPr lang="bg-BG" dirty="0">
                <a:solidFill>
                  <a:schemeClr val="tx2">
                    <a:lumMod val="75000"/>
                  </a:schemeClr>
                </a:solidFill>
              </a:rPr>
              <a:t> </a:t>
            </a:r>
            <a:r>
              <a:rPr lang="en-US" dirty="0"/>
              <a:t>class is the base class with no information for the event</a:t>
            </a:r>
            <a:endParaRPr lang="bg-BG" dirty="0"/>
          </a:p>
          <a:p>
            <a:r>
              <a:rPr lang="en-US" dirty="0">
                <a:effectLst>
                  <a:outerShdw blurRad="50800" dist="38100" algn="tr" rotWithShape="0">
                    <a:prstClr val="black">
                      <a:alpha val="40000"/>
                    </a:prstClr>
                  </a:outerShdw>
                </a:effectLst>
              </a:rPr>
              <a:t> </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2249370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4236180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309797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486003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2193068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2</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433090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2428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572137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3907860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37941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smtClean="0"/>
              <a:t>© Software University Foundation – </a:t>
            </a:r>
            <a:r>
              <a:rPr lang="en-US" sz="1000" u="sng" dirty="0" smtClean="0">
                <a:hlinkClick r:id="rId3"/>
              </a:rPr>
              <a:t>http://softuni.org</a:t>
            </a:r>
            <a:endParaRPr lang="en-US" sz="1000" dirty="0" smtClean="0"/>
          </a:p>
          <a:p>
            <a:r>
              <a:rPr lang="en-US" sz="1000" dirty="0" smtClean="0"/>
              <a:t>This work is licensed under the </a:t>
            </a:r>
            <a:r>
              <a:rPr lang="en-US" sz="1000" u="sng" noProof="1" smtClean="0">
                <a:hlinkClick r:id="rId4"/>
              </a:rPr>
              <a:t>Creative Commons Attribution-NonCommercial-ShareAlike</a:t>
            </a:r>
            <a:r>
              <a:rPr lang="en-US" sz="1000" noProof="1" smtClean="0"/>
              <a:t> </a:t>
            </a:r>
            <a:r>
              <a:rPr lang="en-US" sz="1000" dirty="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171373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smtClean="0"/>
              <a:t>© Software University Foundation – </a:t>
            </a:r>
            <a:r>
              <a:rPr lang="en-US" sz="1000" u="sng" dirty="0" smtClean="0">
                <a:hlinkClick r:id="rId3"/>
              </a:rPr>
              <a:t>http://softuni.org</a:t>
            </a:r>
            <a:endParaRPr lang="en-US" sz="1000" dirty="0" smtClean="0"/>
          </a:p>
          <a:p>
            <a:r>
              <a:rPr lang="en-US" sz="1000" dirty="0" smtClean="0"/>
              <a:t>This work is licensed under the </a:t>
            </a:r>
            <a:r>
              <a:rPr lang="en-US" sz="1000" u="sng" noProof="1" smtClean="0">
                <a:hlinkClick r:id="rId4"/>
              </a:rPr>
              <a:t>Creative Commons Attribution-NonCommercial-ShareAlike</a:t>
            </a:r>
            <a:r>
              <a:rPr lang="en-US" sz="1000" noProof="1" smtClean="0"/>
              <a:t> </a:t>
            </a:r>
            <a:r>
              <a:rPr lang="en-US" sz="1000" dirty="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1837762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smtClean="0"/>
              <a:t>© Software University Foundation – </a:t>
            </a:r>
            <a:r>
              <a:rPr lang="en-US" sz="1000" u="sng" dirty="0" smtClean="0">
                <a:hlinkClick r:id="rId3"/>
              </a:rPr>
              <a:t>http://softuni.org</a:t>
            </a:r>
            <a:endParaRPr lang="en-US" sz="1000" dirty="0" smtClean="0"/>
          </a:p>
          <a:p>
            <a:r>
              <a:rPr lang="en-US" sz="1000" dirty="0" smtClean="0"/>
              <a:t>This work is licensed under the </a:t>
            </a:r>
            <a:r>
              <a:rPr lang="en-US" sz="1000" u="sng" noProof="1" smtClean="0">
                <a:hlinkClick r:id="rId4"/>
              </a:rPr>
              <a:t>Creative Commons Attribution-NonCommercial-ShareAlike</a:t>
            </a:r>
            <a:r>
              <a:rPr lang="en-US" sz="1000" noProof="1" smtClean="0"/>
              <a:t> </a:t>
            </a:r>
            <a:r>
              <a:rPr lang="en-US" sz="1000" dirty="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78403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smtClean="0"/>
              <a:t>© Software University Foundation – </a:t>
            </a:r>
            <a:r>
              <a:rPr lang="en-US" sz="1000" u="sng" dirty="0" smtClean="0">
                <a:hlinkClick r:id="rId3"/>
              </a:rPr>
              <a:t>http://softuni.org</a:t>
            </a:r>
            <a:endParaRPr lang="en-US" sz="1000" dirty="0" smtClean="0"/>
          </a:p>
          <a:p>
            <a:r>
              <a:rPr lang="en-US" sz="1000" dirty="0" smtClean="0"/>
              <a:t>This work is licensed under the </a:t>
            </a:r>
            <a:r>
              <a:rPr lang="en-US" sz="1000" u="sng" noProof="1" smtClean="0">
                <a:hlinkClick r:id="rId4"/>
              </a:rPr>
              <a:t>Creative Commons Attribution-NonCommercial-ShareAlike</a:t>
            </a:r>
            <a:r>
              <a:rPr lang="en-US" sz="1000" noProof="1" smtClean="0"/>
              <a:t> </a:t>
            </a:r>
            <a:r>
              <a:rPr lang="en-US" sz="1000" dirty="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800504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17</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17</a:t>
            </a:fld>
            <a:r>
              <a:rPr lang="en-US" sz="1000" i="1" dirty="0"/>
              <a:t>##</a:t>
            </a:r>
            <a:endParaRPr lang="en-US" sz="1200" i="1" dirty="0"/>
          </a:p>
        </p:txBody>
      </p:sp>
    </p:spTree>
    <p:extLst>
      <p:ext uri="{BB962C8B-B14F-4D97-AF65-F5344CB8AC3E}">
        <p14:creationId xmlns:p14="http://schemas.microsoft.com/office/powerpoint/2010/main" val="1078355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In component-oriented programming components publish </a:t>
            </a:r>
            <a:r>
              <a:rPr lang="en-US" dirty="0">
                <a:solidFill>
                  <a:schemeClr val="tx2">
                    <a:lumMod val="75000"/>
                  </a:schemeClr>
                </a:solidFill>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to other components</a:t>
            </a:r>
          </a:p>
          <a:p>
            <a:pPr lvl="1"/>
            <a:r>
              <a:rPr lang="en-US" dirty="0">
                <a:effectLst>
                  <a:outerShdw blurRad="50800" dist="38100" algn="tr" rotWithShape="0">
                    <a:prstClr val="black">
                      <a:alpha val="40000"/>
                    </a:prstClr>
                  </a:outerShdw>
                </a:effectLst>
              </a:rPr>
              <a:t>Events notify that something has happened</a:t>
            </a:r>
          </a:p>
          <a:p>
            <a:pPr lvl="2"/>
            <a:r>
              <a:rPr lang="en-US" dirty="0">
                <a:effectLst>
                  <a:outerShdw blurRad="50800" dist="38100" algn="tr" rotWithShape="0">
                    <a:prstClr val="black">
                      <a:alpha val="40000"/>
                    </a:prstClr>
                  </a:outerShdw>
                </a:effectLst>
              </a:rPr>
              <a:t>E.g. moving the mouse causes an event</a:t>
            </a:r>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The object which causes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sender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The object which receives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receiver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In order to receive an event, the event receivers should first "</a:t>
            </a:r>
            <a:r>
              <a:rPr lang="en-US" dirty="0">
                <a:solidFill>
                  <a:schemeClr val="tx2">
                    <a:lumMod val="75000"/>
                  </a:schemeClr>
                </a:solidFill>
                <a:effectLst>
                  <a:outerShdw blurRad="38100" dist="38100" dir="2700000" algn="tl">
                    <a:srgbClr val="000000"/>
                  </a:outerShdw>
                </a:effectLst>
              </a:rPr>
              <a:t>subscribe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to</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the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event</a:t>
            </a:r>
            <a:r>
              <a:rPr lang="en-US" dirty="0">
                <a:effectLst>
                  <a:outerShdw blurRad="50800" dist="38100" algn="tr" rotWithShape="0">
                    <a:prstClr val="black">
                      <a:alpha val="40000"/>
                    </a:prstClr>
                  </a:outerShdw>
                </a:effectLst>
              </a:rPr>
              <a:t>"</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658514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3521991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13" Type="http://schemas.openxmlformats.org/officeDocument/2006/relationships/image" Target="../media/image3.png"/><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4/3/2018</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8" name="Picture 7">
            <a:extLst>
              <a:ext uri="{FF2B5EF4-FFF2-40B4-BE49-F238E27FC236}">
                <a16:creationId xmlns:a16="http://schemas.microsoft.com/office/drawing/2014/main" id="{8A73D250-FD07-4E38-82BE-C93637C3793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4">
            <a:extLst>
              <a:ext uri="{FF2B5EF4-FFF2-40B4-BE49-F238E27FC236}">
                <a16:creationId xmlns:a16="http://schemas.microsoft.com/office/drawing/2014/main" id="{3FC8E1F8-6924-4050-9FA6-EFB9C98F010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7" name="Rectangle 16"/>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pic>
        <p:nvPicPr>
          <p:cNvPr id="16" name="Picture 15">
            <a:extLst>
              <a:ext uri="{FF2B5EF4-FFF2-40B4-BE49-F238E27FC236}">
                <a16:creationId xmlns:a16="http://schemas.microsoft.com/office/drawing/2014/main" id="{1616756D-7CBA-4362-9055-79460D0BB95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20967714">
            <a:off x="504277" y="2018007"/>
            <a:ext cx="2849278" cy="3305665"/>
          </a:xfrm>
          <a:prstGeom prst="rect">
            <a:avLst/>
          </a:prstGeom>
        </p:spPr>
      </p:pic>
      <p:pic>
        <p:nvPicPr>
          <p:cNvPr id="18" name="Picture 17">
            <a:extLst>
              <a:ext uri="{FF2B5EF4-FFF2-40B4-BE49-F238E27FC236}">
                <a16:creationId xmlns:a16="http://schemas.microsoft.com/office/drawing/2014/main" id="{A98886CB-C2B6-4C19-97BD-01157B2320A2}"/>
              </a:ext>
            </a:extLst>
          </p:cNvPr>
          <p:cNvPicPr>
            <a:picLocks noChangeAspect="1"/>
          </p:cNvPicPr>
          <p:nvPr userDrawn="1"/>
        </p:nvPicPr>
        <p:blipFill>
          <a:blip r:embed="rId1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38828175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4/3/2018</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creativecommons.org/licenses/by-nc-sa/4.0/"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oftuni.bg/"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23.png"/><Relationship Id="rId18" Type="http://schemas.openxmlformats.org/officeDocument/2006/relationships/hyperlink" Target="https://netpeak.net/" TargetMode="External"/><Relationship Id="rId3" Type="http://schemas.openxmlformats.org/officeDocument/2006/relationships/hyperlink" Target="https://softuni.bg/courses/csharp-oop-advanced-high-quality-code" TargetMode="External"/><Relationship Id="rId7" Type="http://schemas.openxmlformats.org/officeDocument/2006/relationships/image" Target="../media/image20.png"/><Relationship Id="rId12" Type="http://schemas.openxmlformats.org/officeDocument/2006/relationships/hyperlink" Target="http://www.superhosting.bg/" TargetMode="External"/><Relationship Id="rId17" Type="http://schemas.openxmlformats.org/officeDocument/2006/relationships/image" Target="../media/image25.png"/><Relationship Id="rId2" Type="http://schemas.openxmlformats.org/officeDocument/2006/relationships/notesSlide" Target="../notesSlides/notesSlide21.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hyperlink" Target="http://www.infragistics.com/" TargetMode="External"/><Relationship Id="rId19" Type="http://schemas.openxmlformats.org/officeDocument/2006/relationships/image" Target="../media/image26.png"/><Relationship Id="rId4" Type="http://schemas.openxmlformats.org/officeDocument/2006/relationships/hyperlink" Target="http://xs-software.com/" TargetMode="External"/><Relationship Id="rId9" Type="http://schemas.openxmlformats.org/officeDocument/2006/relationships/image" Target="../media/image21.png"/><Relationship Id="rId14" Type="http://schemas.openxmlformats.org/officeDocument/2006/relationships/hyperlink" Target="http://www.telenor.bg/"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telerikacademy.com/Courses/Courses/Details/219" TargetMode="External"/><Relationship Id="rId3" Type="http://schemas.openxmlformats.org/officeDocument/2006/relationships/hyperlink" Target="http://creativecommons.org/licenses/by-nc-sa/4.0/" TargetMode="External"/><Relationship Id="rId7" Type="http://schemas.openxmlformats.org/officeDocument/2006/relationships/hyperlink" Target="http://creativecommons.org/licenses/by-nc-sa/3.0/deed.en_U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telerikacademy.com/Courses/Courses/Details/81" TargetMode="External"/><Relationship Id="rId5" Type="http://schemas.openxmlformats.org/officeDocument/2006/relationships/hyperlink" Target="http://creativecommons.org/licenses/by-sa/4.0/" TargetMode="External"/><Relationship Id="rId4" Type="http://schemas.openxmlformats.org/officeDocument/2006/relationships/hyperlink" Target="http://www.introprogramming.info/english-intro-csharp-book/" TargetMode="External"/><Relationship Id="rId9" Type="http://schemas.openxmlformats.org/officeDocument/2006/relationships/image" Target="../media/image7.png"/></Relationships>
</file>

<file path=ppt/slides/_rels/slide44.xml.rels><?xml version="1.0" encoding="UTF-8" standalone="yes"?>
<Relationships xmlns="http://schemas.openxmlformats.org/package/2006/relationships"><Relationship Id="rId8" Type="http://schemas.openxmlformats.org/officeDocument/2006/relationships/hyperlink" Target="http://www.facebook.com/SoftwareUniversity" TargetMode="External"/><Relationship Id="rId3" Type="http://schemas.openxmlformats.org/officeDocument/2006/relationships/hyperlink" Target="http://softuni.bg/" TargetMode="External"/><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30.png"/><Relationship Id="rId5" Type="http://schemas.openxmlformats.org/officeDocument/2006/relationships/hyperlink" Target="https://www.facebook.com/SoftwareUniversity" TargetMode="External"/><Relationship Id="rId10" Type="http://schemas.openxmlformats.org/officeDocument/2006/relationships/image" Target="../media/image29.png"/><Relationship Id="rId4" Type="http://schemas.openxmlformats.org/officeDocument/2006/relationships/hyperlink" Target="http://softuni.foundation/" TargetMode="External"/><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808412" y="881797"/>
            <a:ext cx="7861387" cy="1447800"/>
          </a:xfrm>
        </p:spPr>
        <p:txBody>
          <a:bodyPr>
            <a:noAutofit/>
          </a:bodyPr>
          <a:lstStyle/>
          <a:p>
            <a:r>
              <a:rPr lang="en-US" dirty="0">
                <a:ea typeface="Calibri"/>
                <a:cs typeface="Calibri"/>
                <a:sym typeface="Calibri"/>
              </a:rPr>
              <a:t>Object Communication </a:t>
            </a:r>
            <a:br>
              <a:rPr lang="en-US" dirty="0">
                <a:ea typeface="Calibri"/>
                <a:cs typeface="Calibri"/>
                <a:sym typeface="Calibri"/>
              </a:rPr>
            </a:br>
            <a:r>
              <a:rPr lang="en-US" dirty="0">
                <a:ea typeface="Calibri"/>
                <a:cs typeface="Calibri"/>
                <a:sym typeface="Calibri"/>
              </a:rPr>
              <a:t>and Events</a:t>
            </a:r>
            <a:endParaRPr lang="en-US" dirty="0"/>
          </a:p>
        </p:txBody>
      </p:sp>
      <p:pic>
        <p:nvPicPr>
          <p:cNvPr id="102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17" name="Text Placeholder 6"/>
          <p:cNvSpPr>
            <a:spLocks noGrp="1"/>
          </p:cNvSpPr>
          <p:nvPr>
            <p:ph type="body" sz="quarter" idx="10"/>
          </p:nvPr>
        </p:nvSpPr>
        <p:spPr>
          <a:xfrm>
            <a:off x="760412" y="4343400"/>
            <a:ext cx="3187613" cy="525135"/>
          </a:xfrm>
        </p:spPr>
        <p:txBody>
          <a:bodyPr/>
          <a:lstStyle/>
          <a:p>
            <a:r>
              <a:rPr lang="en-US" dirty="0"/>
              <a:t>SoftUni Team</a:t>
            </a:r>
          </a:p>
        </p:txBody>
      </p:sp>
      <p:sp>
        <p:nvSpPr>
          <p:cNvPr id="18" name="Text Placeholder 7"/>
          <p:cNvSpPr>
            <a:spLocks noGrp="1"/>
          </p:cNvSpPr>
          <p:nvPr>
            <p:ph type="body" sz="quarter" idx="13"/>
          </p:nvPr>
        </p:nvSpPr>
        <p:spPr>
          <a:xfrm>
            <a:off x="760413" y="4813299"/>
            <a:ext cx="3187614" cy="444343"/>
          </a:xfrm>
        </p:spPr>
        <p:txBody>
          <a:bodyPr/>
          <a:lstStyle/>
          <a:p>
            <a:r>
              <a:rPr lang="en-US" dirty="0"/>
              <a:t>Technical Trainers</a:t>
            </a:r>
          </a:p>
        </p:txBody>
      </p:sp>
      <p:sp>
        <p:nvSpPr>
          <p:cNvPr id="19" name="Text Placeholder 10"/>
          <p:cNvSpPr>
            <a:spLocks noGrp="1"/>
          </p:cNvSpPr>
          <p:nvPr>
            <p:ph type="body" sz="quarter" idx="17"/>
          </p:nvPr>
        </p:nvSpPr>
        <p:spPr>
          <a:xfrm>
            <a:off x="760412" y="5257800"/>
            <a:ext cx="3187613" cy="363552"/>
          </a:xfrm>
        </p:spPr>
        <p:txBody>
          <a:bodyPr/>
          <a:lstStyle/>
          <a:p>
            <a:r>
              <a:rPr lang="en-US" dirty="0"/>
              <a:t>Software University</a:t>
            </a:r>
          </a:p>
        </p:txBody>
      </p:sp>
      <p:sp>
        <p:nvSpPr>
          <p:cNvPr id="20" name="Text Placeholder 11"/>
          <p:cNvSpPr>
            <a:spLocks noGrp="1"/>
          </p:cNvSpPr>
          <p:nvPr>
            <p:ph type="body" sz="quarter" idx="18"/>
          </p:nvPr>
        </p:nvSpPr>
        <p:spPr>
          <a:xfrm>
            <a:off x="760412" y="5598962"/>
            <a:ext cx="3187613" cy="331235"/>
          </a:xfrm>
        </p:spPr>
        <p:txBody>
          <a:bodyPr/>
          <a:lstStyle/>
          <a:p>
            <a:r>
              <a:rPr lang="en-US" dirty="0">
                <a:hlinkClick r:id="rId5"/>
              </a:rPr>
              <a:t>http://softuni.bg</a:t>
            </a:r>
            <a:endParaRPr lang="en-US" dirty="0"/>
          </a:p>
        </p:txBody>
      </p:sp>
      <p:sp>
        <p:nvSpPr>
          <p:cNvPr id="21" name="TextBox 20"/>
          <p:cNvSpPr txBox="1"/>
          <p:nvPr/>
        </p:nvSpPr>
        <p:spPr>
          <a:xfrm rot="576164">
            <a:off x="4652827" y="3441732"/>
            <a:ext cx="2169505" cy="720197"/>
          </a:xfrm>
          <a:prstGeom prst="rect">
            <a:avLst/>
          </a:prstGeom>
          <a:noFill/>
        </p:spPr>
        <p:txBody>
          <a:bodyPr wrap="none" rtlCol="0">
            <a:spAutoFit/>
          </a:bodyPr>
          <a:lstStyle/>
          <a:p>
            <a:pPr algn="ctr">
              <a:lnSpc>
                <a:spcPct val="85000"/>
              </a:lnSpc>
            </a:pPr>
            <a:r>
              <a:rPr lang="en-US" b="1" spc="50" dirty="0" smtClean="0">
                <a:ln w="9525" cmpd="sng">
                  <a:solidFill>
                    <a:srgbClr val="FFA72A"/>
                  </a:solidFill>
                  <a:prstDash val="solid"/>
                </a:ln>
                <a:solidFill>
                  <a:srgbClr val="FFF0D9"/>
                </a:solidFill>
                <a:effectLst>
                  <a:glow rad="38100">
                    <a:srgbClr val="F0A22E">
                      <a:alpha val="40000"/>
                    </a:srgbClr>
                  </a:glow>
                </a:effectLst>
              </a:rPr>
              <a:t>OOP Advanced</a:t>
            </a:r>
            <a:endParaRPr lang="en-US" b="1" spc="50" dirty="0">
              <a:ln w="9525" cmpd="sng">
                <a:solidFill>
                  <a:srgbClr val="FFA72A"/>
                </a:solidFill>
                <a:prstDash val="solid"/>
              </a:ln>
              <a:solidFill>
                <a:srgbClr val="FFF0D9"/>
              </a:solidFill>
              <a:effectLst>
                <a:glow rad="38100">
                  <a:srgbClr val="F0A22E">
                    <a:alpha val="40000"/>
                  </a:srgbClr>
                </a:glow>
              </a:effectLst>
            </a:endParaRPr>
          </a:p>
          <a:p>
            <a:pPr algn="ctr">
              <a:lnSpc>
                <a:spcPct val="85000"/>
              </a:lnSpc>
            </a:pPr>
            <a:r>
              <a:rPr lang="en-US" b="1" spc="50" dirty="0">
                <a:ln w="9525" cmpd="sng">
                  <a:solidFill>
                    <a:srgbClr val="FFA72A"/>
                  </a:solidFill>
                  <a:prstDash val="solid"/>
                </a:ln>
                <a:solidFill>
                  <a:srgbClr val="FFF0D9"/>
                </a:solidFill>
                <a:effectLst>
                  <a:glow rad="38100">
                    <a:srgbClr val="F0A22E">
                      <a:alpha val="40000"/>
                    </a:srgbClr>
                  </a:glow>
                </a:effectLst>
              </a:rPr>
              <a:t>C#</a:t>
            </a:r>
          </a:p>
        </p:txBody>
      </p:sp>
      <p:pic>
        <p:nvPicPr>
          <p:cNvPr id="14" name="Picture 13">
            <a:extLst>
              <a:ext uri="{FF2B5EF4-FFF2-40B4-BE49-F238E27FC236}">
                <a16:creationId xmlns:a16="http://schemas.microsoft.com/office/drawing/2014/main" id="{E3FAB8D4-0A17-4338-BC40-CE2DB30BBE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686" y="2274499"/>
            <a:ext cx="2212117" cy="551743"/>
          </a:xfrm>
          <a:prstGeom prst="rect">
            <a:avLst/>
          </a:prstGeom>
        </p:spPr>
      </p:pic>
      <p:pic>
        <p:nvPicPr>
          <p:cNvPr id="22" name="Picture 21">
            <a:extLst>
              <a:ext uri="{FF2B5EF4-FFF2-40B4-BE49-F238E27FC236}">
                <a16:creationId xmlns:a16="http://schemas.microsoft.com/office/drawing/2014/main" id="{8CCD4E91-1CC9-4103-881C-E5E522ECA63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512762" y="3810398"/>
            <a:ext cx="2253081" cy="2438400"/>
          </a:xfrm>
          <a:prstGeom prst="rect">
            <a:avLst/>
          </a:prstGeom>
        </p:spPr>
      </p:pic>
      <p:pic>
        <p:nvPicPr>
          <p:cNvPr id="12" name="Picture 3" descr="C:\Documents\Courses\OOP\OOP Images\20101026061253!Current_event_mark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1543" y="3365064"/>
            <a:ext cx="4658256" cy="33290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073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3" name="Content Placeholder 2"/>
          <p:cNvSpPr>
            <a:spLocks noGrp="1"/>
          </p:cNvSpPr>
          <p:nvPr>
            <p:ph idx="1"/>
          </p:nvPr>
        </p:nvSpPr>
        <p:spPr/>
        <p:txBody>
          <a:bodyPr>
            <a:normAutofit/>
          </a:bodyPr>
          <a:lstStyle/>
          <a:p>
            <a:r>
              <a:rPr lang="en-US" dirty="0" smtClean="0">
                <a:solidFill>
                  <a:schemeClr val="tx2">
                    <a:lumMod val="75000"/>
                  </a:schemeClr>
                </a:solidFill>
                <a:effectLst>
                  <a:outerShdw blurRad="50800" dist="38100" algn="tr" rotWithShape="0">
                    <a:prstClr val="black">
                      <a:alpha val="40000"/>
                    </a:prstClr>
                  </a:outerShdw>
                </a:effectLst>
              </a:rPr>
              <a:t>Delegate</a:t>
            </a:r>
            <a:r>
              <a:rPr lang="en-US" dirty="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is a </a:t>
            </a:r>
            <a:r>
              <a:rPr lang="en-US" dirty="0" smtClean="0">
                <a:effectLst>
                  <a:outerShdw blurRad="50800" dist="38100" algn="tr" rotWithShape="0">
                    <a:prstClr val="black">
                      <a:alpha val="40000"/>
                    </a:prstClr>
                  </a:outerShdw>
                </a:effectLst>
              </a:rPr>
              <a:t>C</a:t>
            </a:r>
            <a:r>
              <a:rPr lang="en-US" dirty="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type </a:t>
            </a:r>
            <a:r>
              <a:rPr lang="en-US" dirty="0">
                <a:effectLst>
                  <a:outerShdw blurRad="50800" dist="38100" algn="tr" rotWithShape="0">
                    <a:prstClr val="black">
                      <a:alpha val="40000"/>
                    </a:prstClr>
                  </a:outerShdw>
                </a:effectLst>
              </a:rPr>
              <a:t>that </a:t>
            </a:r>
            <a:r>
              <a:rPr lang="en-US" dirty="0" smtClean="0">
                <a:effectLst>
                  <a:outerShdw blurRad="50800" dist="38100" algn="tr" rotWithShape="0">
                    <a:prstClr val="black">
                      <a:alpha val="40000"/>
                    </a:prstClr>
                  </a:outerShdw>
                </a:effectLst>
              </a:rPr>
              <a:t>represents </a:t>
            </a:r>
            <a:r>
              <a:rPr lang="en-US" dirty="0">
                <a:effectLst>
                  <a:outerShdw blurRad="50800" dist="38100" algn="tr" rotWithShape="0">
                    <a:prstClr val="black">
                      <a:alpha val="40000"/>
                    </a:prstClr>
                  </a:outerShdw>
                </a:effectLst>
              </a:rPr>
              <a:t>a </a:t>
            </a:r>
            <a:r>
              <a:rPr lang="en-US" dirty="0">
                <a:solidFill>
                  <a:schemeClr val="tx2">
                    <a:lumMod val="75000"/>
                  </a:schemeClr>
                </a:solidFill>
                <a:effectLst>
                  <a:outerShdw blurRad="50800" dist="38100" algn="tr" rotWithShape="0">
                    <a:prstClr val="black">
                      <a:alpha val="40000"/>
                    </a:prstClr>
                  </a:outerShdw>
                </a:effectLst>
              </a:rPr>
              <a:t>method reference</a:t>
            </a:r>
          </a:p>
          <a:p>
            <a:pPr lvl="1"/>
            <a:r>
              <a:rPr lang="en-US" dirty="0">
                <a:effectLst>
                  <a:outerShdw blurRad="50800" dist="38100" algn="tr" rotWithShape="0">
                    <a:prstClr val="black">
                      <a:alpha val="40000"/>
                    </a:prstClr>
                  </a:outerShdw>
                </a:effectLst>
              </a:rPr>
              <a:t>A data type holding a function (method) as its value</a:t>
            </a:r>
          </a:p>
          <a:p>
            <a:pPr lvl="1"/>
            <a:r>
              <a:rPr lang="en-US" dirty="0" smtClean="0">
                <a:effectLst>
                  <a:outerShdw blurRad="50800" dist="38100" algn="tr" rotWithShape="0">
                    <a:prstClr val="black">
                      <a:alpha val="40000"/>
                    </a:prstClr>
                  </a:outerShdw>
                </a:effectLst>
              </a:rPr>
              <a:t>Describes </a:t>
            </a:r>
            <a:r>
              <a:rPr lang="en-US" dirty="0">
                <a:effectLst>
                  <a:outerShdw blurRad="50800" dist="38100" algn="tr" rotWithShape="0">
                    <a:prstClr val="black">
                      <a:alpha val="40000"/>
                    </a:prstClr>
                  </a:outerShdw>
                </a:effectLst>
              </a:rPr>
              <a:t>the </a:t>
            </a:r>
            <a:r>
              <a:rPr lang="en-US" dirty="0" smtClean="0">
                <a:effectLst>
                  <a:outerShdw blurRad="50800" dist="38100" algn="tr" rotWithShape="0">
                    <a:prstClr val="black">
                      <a:alpha val="40000"/>
                    </a:prstClr>
                  </a:outerShdw>
                </a:effectLst>
              </a:rPr>
              <a:t>parameter list </a:t>
            </a:r>
            <a:r>
              <a:rPr lang="en-US" dirty="0">
                <a:effectLst>
                  <a:outerShdw blurRad="50800" dist="38100" algn="tr" rotWithShape="0">
                    <a:prstClr val="black">
                      <a:alpha val="40000"/>
                    </a:prstClr>
                  </a:outerShdw>
                </a:effectLst>
              </a:rPr>
              <a:t>and return </a:t>
            </a:r>
            <a:r>
              <a:rPr lang="en-US" dirty="0" smtClean="0">
                <a:effectLst>
                  <a:outerShdw blurRad="50800" dist="38100" algn="tr" rotWithShape="0">
                    <a:prstClr val="black">
                      <a:alpha val="40000"/>
                    </a:prstClr>
                  </a:outerShdw>
                </a:effectLst>
              </a:rPr>
              <a:t>type </a:t>
            </a:r>
            <a:r>
              <a:rPr lang="en-US" dirty="0">
                <a:effectLst>
                  <a:outerShdw blurRad="50800" dist="38100" algn="tr" rotWithShape="0">
                    <a:prstClr val="black">
                      <a:alpha val="40000"/>
                    </a:prstClr>
                  </a:outerShdw>
                </a:effectLst>
              </a:rPr>
              <a:t>(method signature)</a:t>
            </a:r>
          </a:p>
          <a:p>
            <a:r>
              <a:rPr lang="en-US" dirty="0">
                <a:effectLst>
                  <a:outerShdw blurRad="50800" dist="38100" algn="tr" rotWithShape="0">
                    <a:prstClr val="black">
                      <a:alpha val="40000"/>
                    </a:prstClr>
                  </a:outerShdw>
                </a:effectLst>
              </a:rPr>
              <a:t>Delegates are similar to </a:t>
            </a:r>
            <a:r>
              <a:rPr lang="en-US" dirty="0">
                <a:solidFill>
                  <a:schemeClr val="tx2">
                    <a:lumMod val="75000"/>
                  </a:schemeClr>
                </a:solidFill>
                <a:effectLst>
                  <a:outerShdw blurRad="50800" dist="38100" algn="tr" rotWithShape="0">
                    <a:prstClr val="black">
                      <a:alpha val="40000"/>
                    </a:prstClr>
                  </a:outerShdw>
                </a:effectLst>
              </a:rPr>
              <a:t>function</a:t>
            </a:r>
            <a:r>
              <a:rPr lang="bg-BG"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50800" dist="38100" algn="tr" rotWithShape="0">
                    <a:prstClr val="black">
                      <a:alpha val="40000"/>
                    </a:prstClr>
                  </a:outerShdw>
                </a:effectLst>
              </a:rPr>
              <a:t>pointers </a:t>
            </a:r>
            <a:r>
              <a:rPr lang="en-US" dirty="0">
                <a:effectLst>
                  <a:outerShdw blurRad="50800" dist="38100" algn="tr" rotWithShape="0">
                    <a:prstClr val="black">
                      <a:alpha val="40000"/>
                    </a:prstClr>
                  </a:outerShdw>
                </a:effectLst>
              </a:rPr>
              <a:t>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and</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C++</a:t>
            </a:r>
          </a:p>
          <a:p>
            <a:r>
              <a:rPr lang="en-US" dirty="0" smtClean="0">
                <a:effectLst>
                  <a:outerShdw blurRad="50800" dist="38100" algn="tr" rotWithShape="0">
                    <a:prstClr val="black">
                      <a:alpha val="40000"/>
                    </a:prstClr>
                  </a:outerShdw>
                </a:effectLst>
              </a:rPr>
              <a:t>In JavaScript any variable can hold a function</a:t>
            </a:r>
          </a:p>
          <a:p>
            <a:pPr marL="0" indent="0">
              <a:buNone/>
            </a:pP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Delegates?</a:t>
            </a:r>
            <a:endParaRPr lang="en-US" dirty="0"/>
          </a:p>
        </p:txBody>
      </p:sp>
    </p:spTree>
    <p:extLst>
      <p:ext uri="{BB962C8B-B14F-4D97-AF65-F5344CB8AC3E}">
        <p14:creationId xmlns:p14="http://schemas.microsoft.com/office/powerpoint/2010/main" val="3137220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Custom delegates are defined using the </a:t>
            </a:r>
            <a:r>
              <a:rPr lang="en-US" b="1" dirty="0">
                <a:solidFill>
                  <a:schemeClr val="tx2">
                    <a:lumMod val="75000"/>
                  </a:schemeClr>
                </a:solidFill>
                <a:effectLst>
                  <a:outerShdw blurRad="50800" dist="38100" algn="tr" rotWithShape="0">
                    <a:prstClr val="black">
                      <a:alpha val="40000"/>
                    </a:prstClr>
                  </a:outerShdw>
                </a:effectLst>
                <a:latin typeface="Consolas" panose="020B0609020204030204" pitchFamily="49" charset="0"/>
              </a:rPr>
              <a:t>delegate</a:t>
            </a:r>
            <a:r>
              <a:rPr lang="en-US" dirty="0">
                <a:effectLst>
                  <a:outerShdw blurRad="50800" dist="38100" algn="tr" rotWithShape="0">
                    <a:prstClr val="black">
                      <a:alpha val="40000"/>
                    </a:prstClr>
                  </a:outerShdw>
                </a:effectLst>
              </a:rPr>
              <a:t> keyword: </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Creating Delegates </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539591" y="2166583"/>
            <a:ext cx="11106466"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delegate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WorkPerformedHandler</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hours,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workType</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void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ManagerWorkPerformed</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workHours</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wType) </a:t>
            </a:r>
          </a:p>
        </p:txBody>
      </p:sp>
      <p:sp>
        <p:nvSpPr>
          <p:cNvPr id="8" name="AutoShape 5"/>
          <p:cNvSpPr>
            <a:spLocks noChangeArrowheads="1"/>
          </p:cNvSpPr>
          <p:nvPr/>
        </p:nvSpPr>
        <p:spPr bwMode="auto">
          <a:xfrm>
            <a:off x="7285036" y="3408491"/>
            <a:ext cx="4067176" cy="1055608"/>
          </a:xfrm>
          <a:prstGeom prst="wedgeRoundRectCallout">
            <a:avLst>
              <a:gd name="adj1" fmla="val -45975"/>
              <a:gd name="adj2" fmla="val -7037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dirty="0">
              <a:solidFill>
                <a:srgbClr val="FFFFFF"/>
              </a:solidFill>
            </a:endParaRPr>
          </a:p>
        </p:txBody>
      </p:sp>
      <p:sp>
        <p:nvSpPr>
          <p:cNvPr id="9" name="AutoShape 5"/>
          <p:cNvSpPr>
            <a:spLocks noChangeArrowheads="1"/>
          </p:cNvSpPr>
          <p:nvPr/>
        </p:nvSpPr>
        <p:spPr bwMode="auto">
          <a:xfrm>
            <a:off x="7285036" y="3408491"/>
            <a:ext cx="4067176" cy="1055608"/>
          </a:xfrm>
          <a:prstGeom prst="wedgeRoundRectCallout">
            <a:avLst>
              <a:gd name="adj1" fmla="val -38642"/>
              <a:gd name="adj2" fmla="val 13483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Must </a:t>
            </a:r>
            <a:r>
              <a:rPr lang="en-US" sz="3200" dirty="0">
                <a:solidFill>
                  <a:srgbClr val="FFFFFF"/>
                </a:solidFill>
              </a:rPr>
              <a:t>be mimicked by a handler method</a:t>
            </a:r>
            <a:endParaRPr lang="bg-BG" sz="3200" dirty="0">
              <a:solidFill>
                <a:srgbClr val="FFFFFF"/>
              </a:solidFill>
            </a:endParaRPr>
          </a:p>
        </p:txBody>
      </p:sp>
    </p:spTree>
    <p:extLst>
      <p:ext uri="{BB962C8B-B14F-4D97-AF65-F5344CB8AC3E}">
        <p14:creationId xmlns:p14="http://schemas.microsoft.com/office/powerpoint/2010/main" val="2348074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3" name="Content Placeholder 2"/>
          <p:cNvSpPr>
            <a:spLocks noGrp="1"/>
          </p:cNvSpPr>
          <p:nvPr>
            <p:ph idx="1"/>
          </p:nvPr>
        </p:nvSpPr>
        <p:spPr/>
        <p:txBody>
          <a:bodyPr>
            <a:normAutofit/>
          </a:bodyPr>
          <a:lstStyle/>
          <a:p>
            <a:pPr>
              <a:spcBef>
                <a:spcPts val="1800"/>
              </a:spcBef>
              <a:spcAft>
                <a:spcPts val="1200"/>
              </a:spcAft>
            </a:pPr>
            <a:r>
              <a:rPr lang="en-US" dirty="0">
                <a:effectLst>
                  <a:outerShdw blurRad="50800" dist="38100" algn="tr" rotWithShape="0">
                    <a:prstClr val="black">
                      <a:alpha val="40000"/>
                    </a:prstClr>
                  </a:outerShdw>
                </a:effectLst>
              </a:rPr>
              <a:t>Can </a:t>
            </a:r>
            <a:r>
              <a:rPr lang="en-US" dirty="0">
                <a:solidFill>
                  <a:schemeClr val="tx2">
                    <a:lumMod val="75000"/>
                  </a:schemeClr>
                </a:solidFill>
                <a:effectLst>
                  <a:outerShdw blurRad="50800" dist="38100" algn="tr" rotWithShape="0">
                    <a:prstClr val="black">
                      <a:alpha val="40000"/>
                    </a:prstClr>
                  </a:outerShdw>
                </a:effectLst>
              </a:rPr>
              <a:t>reference more </a:t>
            </a:r>
            <a:r>
              <a:rPr lang="en-US" dirty="0" smtClean="0">
                <a:solidFill>
                  <a:schemeClr val="tx2">
                    <a:lumMod val="75000"/>
                  </a:schemeClr>
                </a:solidFill>
                <a:effectLst>
                  <a:outerShdw blurRad="50800" dist="38100" algn="tr" rotWithShape="0">
                    <a:prstClr val="black">
                      <a:alpha val="40000"/>
                    </a:prstClr>
                  </a:outerShdw>
                </a:effectLst>
              </a:rPr>
              <a:t/>
            </a:r>
            <a:br>
              <a:rPr lang="en-US" dirty="0" smtClean="0">
                <a:solidFill>
                  <a:schemeClr val="tx2">
                    <a:lumMod val="75000"/>
                  </a:schemeClr>
                </a:solidFill>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than </a:t>
            </a:r>
            <a:r>
              <a:rPr lang="en-US" dirty="0">
                <a:solidFill>
                  <a:schemeClr val="tx2">
                    <a:lumMod val="75000"/>
                  </a:schemeClr>
                </a:solidFill>
                <a:effectLst>
                  <a:outerShdw blurRad="50800" dist="38100" algn="tr" rotWithShape="0">
                    <a:prstClr val="black">
                      <a:alpha val="40000"/>
                    </a:prstClr>
                  </a:outerShdw>
                </a:effectLst>
              </a:rPr>
              <a:t>one delegate </a:t>
            </a:r>
            <a:r>
              <a:rPr lang="en-US" dirty="0">
                <a:effectLst>
                  <a:outerShdw blurRad="50800" dist="38100" algn="tr" rotWithShape="0">
                    <a:prstClr val="black">
                      <a:alpha val="40000"/>
                    </a:prstClr>
                  </a:outerShdw>
                </a:effectLst>
              </a:rPr>
              <a:t>function </a:t>
            </a:r>
          </a:p>
          <a:p>
            <a:pPr>
              <a:spcBef>
                <a:spcPts val="1800"/>
              </a:spcBef>
              <a:spcAft>
                <a:spcPts val="1200"/>
              </a:spcAft>
            </a:pPr>
            <a:r>
              <a:rPr lang="en-US" dirty="0">
                <a:solidFill>
                  <a:schemeClr val="tx2">
                    <a:lumMod val="75000"/>
                  </a:schemeClr>
                </a:solidFill>
                <a:effectLst>
                  <a:outerShdw blurRad="50800" dist="38100" algn="tr" rotWithShape="0">
                    <a:prstClr val="black">
                      <a:alpha val="40000"/>
                    </a:prstClr>
                  </a:outerShdw>
                </a:effectLst>
              </a:rPr>
              <a:t>Tracks delegate </a:t>
            </a:r>
            <a:r>
              <a:rPr lang="en-US" dirty="0">
                <a:effectLst>
                  <a:outerShdw blurRad="50800" dist="38100" algn="tr" rotWithShape="0">
                    <a:prstClr val="black">
                      <a:alpha val="40000"/>
                    </a:prstClr>
                  </a:outerShdw>
                </a:effectLst>
              </a:rPr>
              <a:t>references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using </a:t>
            </a:r>
            <a:r>
              <a:rPr lang="en-US" dirty="0">
                <a:effectLst>
                  <a:outerShdw blurRad="50800" dist="38100" algn="tr" rotWithShape="0">
                    <a:prstClr val="black">
                      <a:alpha val="40000"/>
                    </a:prstClr>
                  </a:outerShdw>
                </a:effectLst>
              </a:rPr>
              <a:t>an </a:t>
            </a:r>
            <a:r>
              <a:rPr lang="en-US" dirty="0">
                <a:solidFill>
                  <a:schemeClr val="tx2">
                    <a:lumMod val="75000"/>
                  </a:schemeClr>
                </a:solidFill>
                <a:effectLst>
                  <a:outerShdw blurRad="50800" dist="38100" algn="tr" rotWithShape="0">
                    <a:prstClr val="black">
                      <a:alpha val="40000"/>
                    </a:prstClr>
                  </a:outerShdw>
                </a:effectLst>
              </a:rPr>
              <a:t>invocation list </a:t>
            </a:r>
          </a:p>
          <a:p>
            <a:pPr>
              <a:spcBef>
                <a:spcPts val="1800"/>
              </a:spcBef>
              <a:spcAft>
                <a:spcPts val="1200"/>
              </a:spcAft>
            </a:pPr>
            <a:r>
              <a:rPr lang="en-US" dirty="0">
                <a:solidFill>
                  <a:schemeClr val="tx2">
                    <a:lumMod val="75000"/>
                  </a:schemeClr>
                </a:solidFill>
                <a:effectLst>
                  <a:outerShdw blurRad="50800" dist="38100" algn="tr" rotWithShape="0">
                    <a:prstClr val="black">
                      <a:alpha val="40000"/>
                    </a:prstClr>
                  </a:outerShdw>
                </a:effectLst>
              </a:rPr>
              <a:t>Delegates</a:t>
            </a:r>
            <a:r>
              <a:rPr lang="en-US" dirty="0">
                <a:effectLst>
                  <a:outerShdw blurRad="50800" dist="38100" algn="tr" rotWithShape="0">
                    <a:prstClr val="black">
                      <a:alpha val="40000"/>
                    </a:prstClr>
                  </a:outerShdw>
                </a:effectLst>
              </a:rPr>
              <a:t> in the list are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invoked </a:t>
            </a:r>
            <a:r>
              <a:rPr lang="en-US" dirty="0">
                <a:solidFill>
                  <a:schemeClr val="tx2">
                    <a:lumMod val="75000"/>
                  </a:schemeClr>
                </a:solidFill>
                <a:effectLst>
                  <a:outerShdw blurRad="50800" dist="38100" algn="tr" rotWithShape="0">
                    <a:prstClr val="black">
                      <a:alpha val="40000"/>
                    </a:prstClr>
                  </a:outerShdw>
                </a:effectLst>
              </a:rPr>
              <a:t>sequentially </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is a Multicast Delegate? </a:t>
            </a:r>
            <a:endParaRPr lang="en-US" dirty="0"/>
          </a:p>
        </p:txBody>
      </p:sp>
      <p:grpSp>
        <p:nvGrpSpPr>
          <p:cNvPr id="5" name="Group 4"/>
          <p:cNvGrpSpPr/>
          <p:nvPr/>
        </p:nvGrpSpPr>
        <p:grpSpPr>
          <a:xfrm>
            <a:off x="6450990" y="1384300"/>
            <a:ext cx="4291622" cy="3960804"/>
            <a:chOff x="3860191" y="1612900"/>
            <a:chExt cx="4291622" cy="3960804"/>
          </a:xfrm>
        </p:grpSpPr>
        <p:sp>
          <p:nvSpPr>
            <p:cNvPr id="6" name="Rectangle 5"/>
            <p:cNvSpPr>
              <a:spLocks noChangeArrowheads="1"/>
            </p:cNvSpPr>
            <p:nvPr/>
          </p:nvSpPr>
          <p:spPr bwMode="auto">
            <a:xfrm>
              <a:off x="3860192" y="1612900"/>
              <a:ext cx="4291619"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3200" b="1" noProof="1" smtClean="0">
                  <a:solidFill>
                    <a:schemeClr val="tx2"/>
                  </a:solidFill>
                  <a:effectLst>
                    <a:outerShdw blurRad="38100" dist="38100" dir="2700000" algn="tl">
                      <a:srgbClr val="000000">
                        <a:alpha val="43137"/>
                      </a:srgbClr>
                    </a:outerShdw>
                  </a:effectLst>
                  <a:latin typeface="Consolas" pitchFamily="49" charset="0"/>
                </a:rPr>
                <a:t>Delegate</a:t>
              </a:r>
              <a:endParaRPr lang="en-GB" sz="32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Rectangle 6"/>
            <p:cNvSpPr>
              <a:spLocks noChangeArrowheads="1"/>
            </p:cNvSpPr>
            <p:nvPr/>
          </p:nvSpPr>
          <p:spPr bwMode="auto">
            <a:xfrm>
              <a:off x="3860193" y="2189163"/>
              <a:ext cx="4291620" cy="122873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+Method</a:t>
              </a:r>
            </a:p>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+Target</a:t>
              </a:r>
            </a:p>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-_i</a:t>
              </a:r>
              <a:r>
                <a:rPr lang="en-US" sz="2800" b="1" noProof="1" smtClean="0">
                  <a:solidFill>
                    <a:schemeClr val="tx2"/>
                  </a:solidFill>
                  <a:effectLst>
                    <a:outerShdw blurRad="38100" dist="38100" dir="2700000" algn="tl">
                      <a:srgbClr val="000000">
                        <a:alpha val="43137"/>
                      </a:srgbClr>
                    </a:outerShdw>
                  </a:effectLst>
                  <a:latin typeface="Consolas" pitchFamily="49" charset="0"/>
                </a:rPr>
                <a:t>nvocationList</a:t>
              </a:r>
              <a:endParaRPr lang="en-GB"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8" name="Rectangle 7"/>
            <p:cNvSpPr>
              <a:spLocks noChangeArrowheads="1"/>
            </p:cNvSpPr>
            <p:nvPr/>
          </p:nvSpPr>
          <p:spPr bwMode="auto">
            <a:xfrm>
              <a:off x="3860192" y="3919538"/>
              <a:ext cx="4291620"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smtClean="0">
                  <a:solidFill>
                    <a:schemeClr val="tx2"/>
                  </a:solidFill>
                  <a:effectLst>
                    <a:outerShdw blurRad="38100" dist="38100" dir="2700000" algn="tl">
                      <a:srgbClr val="000000">
                        <a:alpha val="43137"/>
                      </a:srgbClr>
                    </a:outerShdw>
                  </a:effectLst>
                  <a:latin typeface="Consolas" pitchFamily="49" charset="0"/>
                </a:rPr>
                <a:t>MulticastDelegate</a:t>
              </a:r>
              <a:endParaRPr lang="en-US" sz="32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Rectangle 8"/>
            <p:cNvSpPr>
              <a:spLocks noChangeArrowheads="1"/>
            </p:cNvSpPr>
            <p:nvPr/>
          </p:nvSpPr>
          <p:spPr bwMode="auto">
            <a:xfrm>
              <a:off x="3860191" y="4997442"/>
              <a:ext cx="4291619"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smtClean="0">
                  <a:solidFill>
                    <a:schemeClr val="tx2"/>
                  </a:solidFill>
                  <a:effectLst>
                    <a:outerShdw blurRad="38100" dist="38100" dir="2700000" algn="tl">
                      <a:srgbClr val="000000">
                        <a:alpha val="43137"/>
                      </a:srgbClr>
                    </a:outerShdw>
                  </a:effectLst>
                  <a:latin typeface="Consolas" pitchFamily="49" charset="0"/>
                </a:rPr>
                <a:t>Custom Delegate</a:t>
              </a:r>
              <a:endParaRPr lang="en-US" sz="3200" b="1" noProof="1">
                <a:solidFill>
                  <a:schemeClr val="tx2"/>
                </a:solidFill>
                <a:effectLst>
                  <a:outerShdw blurRad="38100" dist="38100" dir="2700000" algn="tl">
                    <a:srgbClr val="000000">
                      <a:alpha val="43137"/>
                    </a:srgbClr>
                  </a:outerShdw>
                </a:effectLst>
                <a:latin typeface="Consolas" pitchFamily="49" charset="0"/>
              </a:endParaRPr>
            </a:p>
          </p:txBody>
        </p:sp>
      </p:grpSp>
      <p:sp>
        <p:nvSpPr>
          <p:cNvPr id="10" name="AutoShape 6"/>
          <p:cNvSpPr>
            <a:spLocks noChangeArrowheads="1"/>
          </p:cNvSpPr>
          <p:nvPr/>
        </p:nvSpPr>
        <p:spPr bwMode="auto">
          <a:xfrm>
            <a:off x="9447212" y="2074771"/>
            <a:ext cx="2286000" cy="596198"/>
          </a:xfrm>
          <a:prstGeom prst="wedgeRoundRectCallout">
            <a:avLst>
              <a:gd name="adj1" fmla="val -45608"/>
              <a:gd name="adj2" fmla="val -816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rPr>
              <a:t>Base class</a:t>
            </a:r>
            <a:endParaRPr lang="bg-BG" sz="3200" dirty="0">
              <a:solidFill>
                <a:schemeClr val="tx2">
                  <a:lumMod val="75000"/>
                </a:schemeClr>
              </a:solidFill>
            </a:endParaRPr>
          </a:p>
        </p:txBody>
      </p:sp>
      <p:cxnSp>
        <p:nvCxnSpPr>
          <p:cNvPr id="12" name="Straight Arrow Connector 11"/>
          <p:cNvCxnSpPr>
            <a:stCxn id="9" idx="0"/>
            <a:endCxn id="8" idx="2"/>
          </p:cNvCxnSpPr>
          <p:nvPr/>
        </p:nvCxnSpPr>
        <p:spPr>
          <a:xfrm flipV="1">
            <a:off x="8596800" y="4267200"/>
            <a:ext cx="1" cy="501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579970" y="3170498"/>
            <a:ext cx="1" cy="501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906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Creating a Delegate Instance </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608012" y="1447800"/>
            <a:ext cx="11106466"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delegate void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WorkPerformedHandler</a:t>
            </a: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hours, WorkType workType</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WorkPerformedHandler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dele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WorkPerformedHandler(</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static void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hours, WorkType workType)</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called " +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hours.ToString</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6"/>
          <p:cNvSpPr>
            <a:spLocks noChangeArrowheads="1"/>
          </p:cNvSpPr>
          <p:nvPr/>
        </p:nvSpPr>
        <p:spPr bwMode="auto">
          <a:xfrm>
            <a:off x="163278" y="2133600"/>
            <a:ext cx="2286000" cy="596198"/>
          </a:xfrm>
          <a:prstGeom prst="wedgeRoundRectCallout">
            <a:avLst>
              <a:gd name="adj1" fmla="val 36531"/>
              <a:gd name="adj2" fmla="val -945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Delegate</a:t>
            </a:r>
            <a:endParaRPr lang="bg-BG" sz="3200" dirty="0">
              <a:solidFill>
                <a:schemeClr val="tx2">
                  <a:lumMod val="75000"/>
                </a:schemeClr>
              </a:solidFill>
            </a:endParaRPr>
          </a:p>
        </p:txBody>
      </p:sp>
      <p:sp>
        <p:nvSpPr>
          <p:cNvPr id="11" name="AutoShape 6"/>
          <p:cNvSpPr>
            <a:spLocks noChangeArrowheads="1"/>
          </p:cNvSpPr>
          <p:nvPr/>
        </p:nvSpPr>
        <p:spPr bwMode="auto">
          <a:xfrm>
            <a:off x="146450" y="3352800"/>
            <a:ext cx="2286000" cy="596198"/>
          </a:xfrm>
          <a:prstGeom prst="wedgeRoundRectCallout">
            <a:avLst>
              <a:gd name="adj1" fmla="val 38378"/>
              <a:gd name="adj2" fmla="val -8980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Instance</a:t>
            </a:r>
            <a:endParaRPr lang="bg-BG" sz="3200" dirty="0">
              <a:solidFill>
                <a:schemeClr val="tx2">
                  <a:lumMod val="75000"/>
                </a:schemeClr>
              </a:solidFill>
            </a:endParaRPr>
          </a:p>
        </p:txBody>
      </p:sp>
      <p:sp>
        <p:nvSpPr>
          <p:cNvPr id="12" name="AutoShape 6"/>
          <p:cNvSpPr>
            <a:spLocks noChangeArrowheads="1"/>
          </p:cNvSpPr>
          <p:nvPr/>
        </p:nvSpPr>
        <p:spPr bwMode="auto">
          <a:xfrm>
            <a:off x="5789612" y="4419600"/>
            <a:ext cx="2286000" cy="596198"/>
          </a:xfrm>
          <a:prstGeom prst="wedgeRoundRectCallout">
            <a:avLst>
              <a:gd name="adj1" fmla="val -79717"/>
              <a:gd name="adj2" fmla="val -4418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Handler</a:t>
            </a:r>
            <a:endParaRPr lang="bg-BG" sz="3200" dirty="0">
              <a:solidFill>
                <a:schemeClr val="tx2">
                  <a:lumMod val="75000"/>
                </a:schemeClr>
              </a:solidFill>
            </a:endParaRPr>
          </a:p>
        </p:txBody>
      </p:sp>
    </p:spTree>
    <p:extLst>
      <p:ext uri="{BB962C8B-B14F-4D97-AF65-F5344CB8AC3E}">
        <p14:creationId xmlns:p14="http://schemas.microsoft.com/office/powerpoint/2010/main" val="3696294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14</a:t>
            </a:fld>
            <a:endParaRPr lang="en-US" dirty="0"/>
          </a:p>
        </p:txBody>
      </p:sp>
      <p:sp>
        <p:nvSpPr>
          <p:cNvPr id="7" name="Content Placeholder 6"/>
          <p:cNvSpPr>
            <a:spLocks noGrp="1"/>
          </p:cNvSpPr>
          <p:nvPr>
            <p:ph idx="1"/>
          </p:nvPr>
        </p:nvSpPr>
        <p:spPr/>
        <p:txBody>
          <a:bodyPr/>
          <a:lstStyle/>
          <a:p>
            <a:r>
              <a:rPr lang="en-US" dirty="0"/>
              <a:t>Lambda expressions can be assigned to any delegate</a:t>
            </a:r>
          </a:p>
        </p:txBody>
      </p:sp>
      <p:sp>
        <p:nvSpPr>
          <p:cNvPr id="2" name="Title 1"/>
          <p:cNvSpPr>
            <a:spLocks noGrp="1"/>
          </p:cNvSpPr>
          <p:nvPr>
            <p:ph type="title"/>
          </p:nvPr>
        </p:nvSpPr>
        <p:spPr/>
        <p:txBody>
          <a:bodyPr/>
          <a:lstStyle/>
          <a:p>
            <a:r>
              <a:rPr lang="en-US" dirty="0" smtClean="0"/>
              <a:t>Assigning a Lambda to a Delegate</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464889" y="2068347"/>
            <a:ext cx="11106466" cy="403187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ublic delegate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AddDelegate(int a, int b</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ublic static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Main()</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AddDelegate ab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b)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=&gt; a + b</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result =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ab</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(1, 1)</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//result =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2</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49252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Delegate Operations</a:t>
            </a:r>
            <a:endParaRPr lang="en-US" dirty="0"/>
          </a:p>
        </p:txBody>
      </p:sp>
      <p:sp>
        <p:nvSpPr>
          <p:cNvPr id="8" name="Content Placeholder 2"/>
          <p:cNvSpPr>
            <a:spLocks noGrp="1"/>
          </p:cNvSpPr>
          <p:nvPr>
            <p:ph idx="1"/>
          </p:nvPr>
        </p:nvSpPr>
        <p:spPr>
          <a:xfrm>
            <a:off x="190413" y="1151121"/>
            <a:ext cx="11804822" cy="5570355"/>
          </a:xfrm>
        </p:spPr>
        <p:txBody>
          <a:bodyPr>
            <a:normAutofit/>
          </a:bodyPr>
          <a:lstStyle/>
          <a:p>
            <a:pPr>
              <a:spcBef>
                <a:spcPts val="1800"/>
              </a:spcBef>
              <a:spcAft>
                <a:spcPts val="1200"/>
              </a:spcAft>
            </a:pPr>
            <a:r>
              <a:rPr lang="en-US" dirty="0" smtClean="0">
                <a:effectLst>
                  <a:outerShdw blurRad="50800" dist="38100" algn="tr" rotWithShape="0">
                    <a:prstClr val="black">
                      <a:alpha val="40000"/>
                    </a:prstClr>
                  </a:outerShdw>
                </a:effectLst>
              </a:rPr>
              <a:t>Invoke</a:t>
            </a:r>
          </a:p>
          <a:p>
            <a:pPr>
              <a:spcBef>
                <a:spcPts val="1800"/>
              </a:spcBef>
              <a:spcAft>
                <a:spcPts val="1200"/>
              </a:spcAft>
            </a:pPr>
            <a:endParaRPr lang="en-US" dirty="0">
              <a:effectLst>
                <a:outerShdw blurRad="50800" dist="38100" algn="tr" rotWithShape="0">
                  <a:prstClr val="black">
                    <a:alpha val="40000"/>
                  </a:prstClr>
                </a:outerShdw>
              </a:effectLst>
            </a:endParaRPr>
          </a:p>
          <a:p>
            <a:pPr>
              <a:spcBef>
                <a:spcPts val="2400"/>
              </a:spcBef>
              <a:spcAft>
                <a:spcPts val="1200"/>
              </a:spcAft>
            </a:pPr>
            <a:r>
              <a:rPr lang="en-US" dirty="0" smtClean="0">
                <a:effectLst>
                  <a:outerShdw blurRad="50800" dist="38100" algn="tr" rotWithShape="0">
                    <a:prstClr val="black">
                      <a:alpha val="40000"/>
                    </a:prstClr>
                  </a:outerShdw>
                </a:effectLst>
              </a:rPr>
              <a:t>Add to the invocation list</a:t>
            </a:r>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303212" y="1905000"/>
            <a:ext cx="11582400"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 dele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WorkPerfHandler(WorkPerformed);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dele(5</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WorkType.Golf); </a:t>
            </a:r>
          </a:p>
        </p:txBody>
      </p:sp>
      <p:sp>
        <p:nvSpPr>
          <p:cNvPr id="9" name="Rectangle 8">
            <a:extLst>
              <a:ext uri="{FF2B5EF4-FFF2-40B4-BE49-F238E27FC236}">
                <a16:creationId xmlns:a16="http://schemas.microsoft.com/office/drawing/2014/main" id="{AD1FF434-57C8-4197-BD51-E911190890AD}"/>
              </a:ext>
            </a:extLst>
          </p:cNvPr>
          <p:cNvSpPr>
            <a:spLocks noChangeArrowheads="1"/>
          </p:cNvSpPr>
          <p:nvPr/>
        </p:nvSpPr>
        <p:spPr bwMode="auto">
          <a:xfrm>
            <a:off x="303212" y="3925431"/>
            <a:ext cx="11582400"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var first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WorkPerfHandler(WorkPerformed);</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var second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new WorkPerfHandler(</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WorkPerformedSecond</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first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second;</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first(5, WorkType.Golf); </a:t>
            </a:r>
          </a:p>
        </p:txBody>
      </p:sp>
    </p:spTree>
    <p:extLst>
      <p:ext uri="{BB962C8B-B14F-4D97-AF65-F5344CB8AC3E}">
        <p14:creationId xmlns:p14="http://schemas.microsoft.com/office/powerpoint/2010/main" val="2690020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Can point to static and instance methods</a:t>
            </a:r>
          </a:p>
          <a:p>
            <a:r>
              <a:rPr lang="en-US" dirty="0">
                <a:effectLst>
                  <a:outerShdw blurRad="50800" dist="38100" algn="tr" rotWithShape="0">
                    <a:prstClr val="black">
                      <a:alpha val="40000"/>
                    </a:prstClr>
                  </a:outerShdw>
                </a:effectLst>
              </a:rPr>
              <a:t>Can point to a sequence of multiple methods</a:t>
            </a:r>
          </a:p>
          <a:p>
            <a:r>
              <a:rPr lang="en-US" dirty="0">
                <a:effectLst>
                  <a:outerShdw blurRad="50800" dist="38100" algn="tr" rotWithShape="0">
                    <a:prstClr val="black">
                      <a:alpha val="40000"/>
                    </a:prstClr>
                  </a:outerShdw>
                </a:effectLst>
              </a:rPr>
              <a:t>Used to perform callbacks invocations</a:t>
            </a:r>
          </a:p>
          <a:p>
            <a:r>
              <a:rPr lang="en-US" dirty="0">
                <a:effectLst>
                  <a:outerShdw blurRad="50800" dist="38100" algn="tr" rotWithShape="0">
                    <a:prstClr val="black">
                      <a:alpha val="40000"/>
                    </a:prstClr>
                  </a:outerShdw>
                </a:effectLst>
              </a:rPr>
              <a:t>Used to implement the </a:t>
            </a:r>
            <a:r>
              <a:rPr lang="en-US" dirty="0">
                <a:solidFill>
                  <a:schemeClr val="tx2">
                    <a:lumMod val="75000"/>
                  </a:schemeClr>
                </a:solidFill>
                <a:effectLst>
                  <a:outerShdw blurRad="50800" dist="38100" algn="tr" rotWithShape="0">
                    <a:prstClr val="black">
                      <a:alpha val="40000"/>
                    </a:prstClr>
                  </a:outerShdw>
                </a:effectLst>
              </a:rPr>
              <a:t>"publish-subscribe" model</a:t>
            </a:r>
          </a:p>
          <a:p>
            <a:pPr lvl="1"/>
            <a:r>
              <a:rPr lang="en-US" dirty="0">
                <a:effectLst>
                  <a:outerShdw blurRad="50800" dist="38100" algn="tr" rotWithShape="0">
                    <a:prstClr val="black">
                      <a:alpha val="40000"/>
                    </a:prstClr>
                  </a:outerShdw>
                </a:effectLst>
              </a:rPr>
              <a:t>Components </a:t>
            </a:r>
            <a:r>
              <a:rPr lang="en-US" dirty="0">
                <a:solidFill>
                  <a:schemeClr val="tx2">
                    <a:lumMod val="75000"/>
                  </a:schemeClr>
                </a:solidFill>
                <a:effectLst>
                  <a:outerShdw blurRad="50800" dist="38100" algn="tr" rotWithShape="0">
                    <a:prstClr val="black">
                      <a:alpha val="40000"/>
                    </a:prstClr>
                  </a:outerShdw>
                </a:effectLst>
              </a:rPr>
              <a:t>publish</a:t>
            </a:r>
            <a:r>
              <a:rPr lang="en-US" dirty="0">
                <a:effectLst>
                  <a:outerShdw blurRad="50800" dist="38100" algn="tr" rotWithShape="0">
                    <a:prstClr val="black">
                      <a:alpha val="40000"/>
                    </a:prstClr>
                  </a:outerShdw>
                </a:effectLst>
              </a:rPr>
              <a:t> their events</a:t>
            </a:r>
          </a:p>
          <a:p>
            <a:pPr lvl="2"/>
            <a:r>
              <a:rPr lang="en-US" dirty="0">
                <a:effectLst>
                  <a:outerShdw blurRad="50800" dist="38100" algn="tr" rotWithShape="0">
                    <a:prstClr val="black">
                      <a:alpha val="40000"/>
                    </a:prstClr>
                  </a:outerShdw>
                </a:effectLst>
              </a:rPr>
              <a:t>E.g.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Button</a:t>
            </a:r>
            <a:r>
              <a:rPr lang="en-US" dirty="0">
                <a:solidFill>
                  <a:schemeClr val="tx2">
                    <a:lumMod val="75000"/>
                  </a:schemeClr>
                </a:solidFill>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publishes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Click</a:t>
            </a:r>
            <a:r>
              <a:rPr lang="en-US" dirty="0">
                <a:effectLst>
                  <a:outerShdw blurRad="50800" dist="38100" algn="tr" rotWithShape="0">
                    <a:prstClr val="black">
                      <a:alpha val="40000"/>
                    </a:prstClr>
                  </a:outerShdw>
                </a:effectLst>
              </a:rPr>
              <a:t> and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MouseOver</a:t>
            </a:r>
            <a:r>
              <a:rPr lang="en-US" dirty="0">
                <a:effectLst>
                  <a:outerShdw blurRad="50800" dist="38100" algn="tr" rotWithShape="0">
                    <a:prstClr val="black">
                      <a:alpha val="40000"/>
                    </a:prstClr>
                  </a:outerShdw>
                </a:effectLst>
              </a:rPr>
              <a:t> events</a:t>
            </a:r>
          </a:p>
          <a:p>
            <a:pPr lvl="1"/>
            <a:r>
              <a:rPr lang="en-US" dirty="0">
                <a:effectLst>
                  <a:outerShdw blurRad="50800" dist="38100" algn="tr" rotWithShape="0">
                    <a:prstClr val="black">
                      <a:alpha val="40000"/>
                    </a:prstClr>
                  </a:outerShdw>
                </a:effectLst>
              </a:rPr>
              <a:t>Other components subscribe to events</a:t>
            </a:r>
          </a:p>
          <a:p>
            <a:pPr lvl="2"/>
            <a:r>
              <a:rPr lang="en-US" dirty="0">
                <a:effectLst>
                  <a:outerShdw blurRad="50800" dist="38100" algn="tr" rotWithShape="0">
                    <a:prstClr val="black">
                      <a:alpha val="40000"/>
                    </a:prstClr>
                  </a:outerShdw>
                </a:effectLst>
              </a:rPr>
              <a:t>E.g.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LoginForm</a:t>
            </a:r>
            <a:r>
              <a:rPr lang="en-US" dirty="0">
                <a:effectLst>
                  <a:outerShdw blurRad="50800" dist="38100" algn="tr" rotWithShape="0">
                    <a:prstClr val="black">
                      <a:alpha val="40000"/>
                    </a:prstClr>
                  </a:outerShdw>
                </a:effectLst>
              </a:rPr>
              <a:t> subscribes to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LoginButton.Click</a:t>
            </a: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Delegates Constraints</a:t>
            </a:r>
            <a:endParaRPr lang="en-US" dirty="0"/>
          </a:p>
        </p:txBody>
      </p:sp>
    </p:spTree>
    <p:extLst>
      <p:ext uri="{BB962C8B-B14F-4D97-AF65-F5344CB8AC3E}">
        <p14:creationId xmlns:p14="http://schemas.microsoft.com/office/powerpoint/2010/main" val="275851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dirty="0" smtClean="0"/>
              <a:t>Delegates Example</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17</a:t>
            </a:fld>
            <a:endParaRPr lang="en-US" dirty="0"/>
          </a:p>
        </p:txBody>
      </p:sp>
      <p:sp>
        <p:nvSpPr>
          <p:cNvPr id="11" name="Text Placeholder 5"/>
          <p:cNvSpPr txBox="1">
            <a:spLocks/>
          </p:cNvSpPr>
          <p:nvPr/>
        </p:nvSpPr>
        <p:spPr>
          <a:xfrm>
            <a:off x="514447" y="989954"/>
            <a:ext cx="11266376" cy="518678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800" dirty="0">
                <a:solidFill>
                  <a:schemeClr val="accent1">
                    <a:lumMod val="20000"/>
                    <a:lumOff val="80000"/>
                  </a:schemeClr>
                </a:solidFill>
              </a:rPr>
              <a:t>static void DoWork(</a:t>
            </a:r>
            <a:r>
              <a:rPr lang="en-US" sz="2800" dirty="0">
                <a:solidFill>
                  <a:schemeClr val="tx2">
                    <a:lumMod val="75000"/>
                  </a:schemeClr>
                </a:solidFill>
              </a:rPr>
              <a:t>WorkPerformedHandler</a:t>
            </a:r>
            <a:r>
              <a:rPr lang="en-US" sz="2800" dirty="0">
                <a:solidFill>
                  <a:schemeClr val="accent1">
                    <a:lumMod val="20000"/>
                    <a:lumOff val="80000"/>
                  </a:schemeClr>
                </a:solidFill>
              </a:rPr>
              <a:t> del)</a:t>
            </a:r>
          </a:p>
          <a:p>
            <a:pPr>
              <a:lnSpc>
                <a:spcPct val="90000"/>
              </a:lnSpc>
            </a:pPr>
            <a:r>
              <a:rPr lang="en-US" sz="2800" dirty="0">
                <a:solidFill>
                  <a:schemeClr val="accent1">
                    <a:lumMod val="20000"/>
                    <a:lumOff val="80000"/>
                  </a:schemeClr>
                </a:solidFill>
              </a:rPr>
              <a:t>{</a:t>
            </a:r>
          </a:p>
          <a:p>
            <a:pPr>
              <a:lnSpc>
                <a:spcPct val="90000"/>
              </a:lnSpc>
            </a:pPr>
            <a:r>
              <a:rPr lang="en-US" sz="2800" dirty="0">
                <a:solidFill>
                  <a:schemeClr val="accent1">
                    <a:lumMod val="20000"/>
                    <a:lumOff val="80000"/>
                  </a:schemeClr>
                </a:solidFill>
              </a:rPr>
              <a:t>  del(5, WorkType.Golf);</a:t>
            </a:r>
          </a:p>
          <a:p>
            <a:pPr>
              <a:lnSpc>
                <a:spcPct val="90000"/>
              </a:lnSpc>
            </a:pPr>
            <a:r>
              <a:rPr lang="en-US" sz="2800" dirty="0">
                <a:solidFill>
                  <a:schemeClr val="accent1">
                    <a:lumMod val="20000"/>
                    <a:lumOff val="80000"/>
                  </a:schemeClr>
                </a:solidFill>
              </a:rPr>
              <a:t>} </a:t>
            </a:r>
          </a:p>
          <a:p>
            <a:pPr>
              <a:lnSpc>
                <a:spcPct val="90000"/>
              </a:lnSpc>
            </a:pPr>
            <a:r>
              <a:rPr lang="en-US" sz="2800" dirty="0">
                <a:solidFill>
                  <a:schemeClr val="accent1">
                    <a:lumMod val="20000"/>
                    <a:lumOff val="80000"/>
                  </a:schemeClr>
                </a:solidFill>
              </a:rPr>
              <a:t>static void WorkPerformed(int hours, WorkType workType)</a:t>
            </a:r>
          </a:p>
          <a:p>
            <a:pPr>
              <a:lnSpc>
                <a:spcPct val="90000"/>
              </a:lnSpc>
            </a:pPr>
            <a:r>
              <a:rPr lang="en-US" sz="2800" dirty="0">
                <a:solidFill>
                  <a:schemeClr val="accent1">
                    <a:lumMod val="20000"/>
                    <a:lumOff val="80000"/>
                  </a:schemeClr>
                </a:solidFill>
              </a:rPr>
              <a:t>{</a:t>
            </a:r>
          </a:p>
          <a:p>
            <a:pPr>
              <a:lnSpc>
                <a:spcPct val="90000"/>
              </a:lnSpc>
            </a:pPr>
            <a:r>
              <a:rPr lang="en-US" sz="2800" dirty="0">
                <a:solidFill>
                  <a:schemeClr val="accent1">
                    <a:lumMod val="20000"/>
                    <a:lumOff val="80000"/>
                  </a:schemeClr>
                </a:solidFill>
              </a:rPr>
              <a:t>  Console.WriteLine("WorkPerformed " + hours.ToString()  </a:t>
            </a:r>
          </a:p>
          <a:p>
            <a:pPr>
              <a:lnSpc>
                <a:spcPct val="90000"/>
              </a:lnSpc>
            </a:pPr>
            <a:r>
              <a:rPr lang="en-US" sz="2800" dirty="0">
                <a:solidFill>
                  <a:schemeClr val="accent1">
                    <a:lumMod val="20000"/>
                    <a:lumOff val="80000"/>
                  </a:schemeClr>
                </a:solidFill>
              </a:rPr>
              <a:t>                             + " hours of " + workType);</a:t>
            </a:r>
          </a:p>
          <a:p>
            <a:pPr>
              <a:lnSpc>
                <a:spcPct val="90000"/>
              </a:lnSpc>
            </a:pPr>
            <a:r>
              <a:rPr lang="en-US" sz="2800" dirty="0" smtClean="0">
                <a:solidFill>
                  <a:schemeClr val="accent1">
                    <a:lumMod val="20000"/>
                    <a:lumOff val="80000"/>
                  </a:schemeClr>
                </a:solidFill>
              </a:rPr>
              <a:t>}</a:t>
            </a:r>
          </a:p>
          <a:p>
            <a:pPr>
              <a:lnSpc>
                <a:spcPct val="90000"/>
              </a:lnSpc>
            </a:pPr>
            <a:r>
              <a:rPr lang="en-US" sz="2800" dirty="0" smtClean="0">
                <a:solidFill>
                  <a:schemeClr val="tx2">
                    <a:lumMod val="75000"/>
                  </a:schemeClr>
                </a:solidFill>
              </a:rPr>
              <a:t>//TODO: Implement same logic in next two methods:</a:t>
            </a:r>
          </a:p>
          <a:p>
            <a:pPr>
              <a:lnSpc>
                <a:spcPct val="90000"/>
              </a:lnSpc>
            </a:pPr>
            <a:endParaRPr lang="en-US" sz="2800" dirty="0" smtClean="0">
              <a:solidFill>
                <a:schemeClr val="accent1">
                  <a:lumMod val="20000"/>
                  <a:lumOff val="80000"/>
                </a:schemeClr>
              </a:solidFill>
            </a:endParaRPr>
          </a:p>
          <a:p>
            <a:pPr>
              <a:lnSpc>
                <a:spcPct val="90000"/>
              </a:lnSpc>
            </a:pPr>
            <a:r>
              <a:rPr lang="en-US" sz="2800" dirty="0" smtClean="0">
                <a:solidFill>
                  <a:schemeClr val="accent1">
                    <a:lumMod val="20000"/>
                    <a:lumOff val="80000"/>
                  </a:schemeClr>
                </a:solidFill>
              </a:rPr>
              <a:t>//</a:t>
            </a:r>
            <a:r>
              <a:rPr lang="en-US" sz="2800" dirty="0" smtClean="0">
                <a:solidFill>
                  <a:schemeClr val="accent1">
                    <a:lumMod val="20000"/>
                    <a:lumOff val="80000"/>
                  </a:schemeClr>
                </a:solidFill>
              </a:rPr>
              <a:t>WorkPerformedSecond</a:t>
            </a:r>
            <a:r>
              <a:rPr lang="en-US" sz="2800" dirty="0" smtClean="0">
                <a:solidFill>
                  <a:schemeClr val="accent1">
                    <a:lumMod val="20000"/>
                    <a:lumOff val="80000"/>
                  </a:schemeClr>
                </a:solidFill>
              </a:rPr>
              <a:t>(</a:t>
            </a:r>
            <a:r>
              <a:rPr lang="en-US" sz="2800" dirty="0" smtClean="0">
                <a:solidFill>
                  <a:schemeClr val="accent1">
                    <a:lumMod val="20000"/>
                    <a:lumOff val="80000"/>
                  </a:schemeClr>
                </a:solidFill>
              </a:rPr>
              <a:t>int</a:t>
            </a:r>
            <a:r>
              <a:rPr lang="en-US" sz="2800" dirty="0" smtClean="0">
                <a:solidFill>
                  <a:schemeClr val="accent1">
                    <a:lumMod val="20000"/>
                    <a:lumOff val="80000"/>
                  </a:schemeClr>
                </a:solidFill>
              </a:rPr>
              <a:t> hours, </a:t>
            </a:r>
            <a:r>
              <a:rPr lang="en-US" sz="2800" dirty="0" smtClean="0">
                <a:solidFill>
                  <a:schemeClr val="accent1">
                    <a:lumMod val="20000"/>
                    <a:lumOff val="80000"/>
                  </a:schemeClr>
                </a:solidFill>
              </a:rPr>
              <a:t>WorkType</a:t>
            </a:r>
            <a:r>
              <a:rPr lang="en-US" sz="2800" dirty="0" smtClean="0">
                <a:solidFill>
                  <a:schemeClr val="accent1">
                    <a:lumMod val="20000"/>
                    <a:lumOff val="80000"/>
                  </a:schemeClr>
                </a:solidFill>
              </a:rPr>
              <a:t> </a:t>
            </a:r>
            <a:r>
              <a:rPr lang="en-US" sz="2800" dirty="0" smtClean="0">
                <a:solidFill>
                  <a:schemeClr val="accent1">
                    <a:lumMod val="20000"/>
                    <a:lumOff val="80000"/>
                  </a:schemeClr>
                </a:solidFill>
              </a:rPr>
              <a:t>workType</a:t>
            </a:r>
            <a:r>
              <a:rPr lang="en-US" sz="2800" dirty="0" smtClean="0">
                <a:solidFill>
                  <a:schemeClr val="accent1">
                    <a:lumMod val="20000"/>
                    <a:lumOff val="80000"/>
                  </a:schemeClr>
                </a:solidFill>
              </a:rPr>
              <a:t>)</a:t>
            </a:r>
          </a:p>
          <a:p>
            <a:pPr>
              <a:lnSpc>
                <a:spcPct val="90000"/>
              </a:lnSpc>
            </a:pPr>
            <a:r>
              <a:rPr lang="en-US" sz="2800" dirty="0" smtClean="0">
                <a:solidFill>
                  <a:schemeClr val="accent1">
                    <a:lumMod val="20000"/>
                    <a:lumOff val="80000"/>
                  </a:schemeClr>
                </a:solidFill>
              </a:rPr>
              <a:t>//</a:t>
            </a:r>
            <a:r>
              <a:rPr lang="en-US" sz="2800" dirty="0" smtClean="0">
                <a:solidFill>
                  <a:schemeClr val="accent1">
                    <a:lumMod val="20000"/>
                    <a:lumOff val="80000"/>
                  </a:schemeClr>
                </a:solidFill>
              </a:rPr>
              <a:t>WorkPerformedThird</a:t>
            </a:r>
            <a:r>
              <a:rPr lang="en-US" sz="2800" dirty="0" smtClean="0">
                <a:solidFill>
                  <a:schemeClr val="accent1">
                    <a:lumMod val="20000"/>
                    <a:lumOff val="80000"/>
                  </a:schemeClr>
                </a:solidFill>
              </a:rPr>
              <a:t>(</a:t>
            </a:r>
            <a:r>
              <a:rPr lang="en-US" sz="2800" dirty="0" smtClean="0">
                <a:solidFill>
                  <a:schemeClr val="accent1">
                    <a:lumMod val="20000"/>
                    <a:lumOff val="80000"/>
                  </a:schemeClr>
                </a:solidFill>
              </a:rPr>
              <a:t>int</a:t>
            </a:r>
            <a:r>
              <a:rPr lang="en-US" sz="2800" dirty="0" smtClean="0">
                <a:solidFill>
                  <a:schemeClr val="accent1">
                    <a:lumMod val="20000"/>
                    <a:lumOff val="80000"/>
                  </a:schemeClr>
                </a:solidFill>
              </a:rPr>
              <a:t> hours, </a:t>
            </a:r>
            <a:r>
              <a:rPr lang="en-US" sz="2800" dirty="0" smtClean="0">
                <a:solidFill>
                  <a:schemeClr val="accent1">
                    <a:lumMod val="20000"/>
                    <a:lumOff val="80000"/>
                  </a:schemeClr>
                </a:solidFill>
              </a:rPr>
              <a:t>WorkType</a:t>
            </a:r>
            <a:r>
              <a:rPr lang="en-US" sz="2800" dirty="0" smtClean="0">
                <a:solidFill>
                  <a:schemeClr val="accent1">
                    <a:lumMod val="20000"/>
                    <a:lumOff val="80000"/>
                  </a:schemeClr>
                </a:solidFill>
              </a:rPr>
              <a:t> </a:t>
            </a:r>
            <a:r>
              <a:rPr lang="en-US" sz="2800" dirty="0" smtClean="0">
                <a:solidFill>
                  <a:schemeClr val="accent1">
                    <a:lumMod val="20000"/>
                    <a:lumOff val="80000"/>
                  </a:schemeClr>
                </a:solidFill>
              </a:rPr>
              <a:t>workType</a:t>
            </a:r>
            <a:r>
              <a:rPr lang="en-US" sz="2800" dirty="0" smtClean="0">
                <a:solidFill>
                  <a:schemeClr val="accent1">
                    <a:lumMod val="20000"/>
                    <a:lumOff val="80000"/>
                  </a:schemeClr>
                </a:solidFill>
              </a:rPr>
              <a:t>)</a:t>
            </a:r>
            <a:endParaRPr lang="en-US" sz="2800" dirty="0">
              <a:solidFill>
                <a:schemeClr val="accent1">
                  <a:lumMod val="20000"/>
                  <a:lumOff val="80000"/>
                </a:schemeClr>
              </a:solidFill>
            </a:endParaRPr>
          </a:p>
        </p:txBody>
      </p:sp>
    </p:spTree>
    <p:extLst>
      <p:ext uri="{BB962C8B-B14F-4D97-AF65-F5344CB8AC3E}">
        <p14:creationId xmlns:p14="http://schemas.microsoft.com/office/powerpoint/2010/main" val="688194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In component-oriented programming components publish </a:t>
            </a:r>
            <a:r>
              <a:rPr lang="en-US" dirty="0">
                <a:solidFill>
                  <a:schemeClr val="tx2">
                    <a:lumMod val="75000"/>
                  </a:schemeClr>
                </a:solidFill>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to other components</a:t>
            </a:r>
          </a:p>
          <a:p>
            <a:pPr lvl="1"/>
            <a:r>
              <a:rPr lang="en-US" dirty="0">
                <a:effectLst>
                  <a:outerShdw blurRad="50800" dist="38100" algn="tr" rotWithShape="0">
                    <a:prstClr val="black">
                      <a:alpha val="40000"/>
                    </a:prstClr>
                  </a:outerShdw>
                </a:effectLst>
              </a:rPr>
              <a:t>Events notify that something has happened</a:t>
            </a:r>
          </a:p>
          <a:p>
            <a:r>
              <a:rPr lang="en-US" dirty="0" smtClean="0">
                <a:effectLst>
                  <a:outerShdw blurRad="50800" dist="38100" algn="tr" rotWithShape="0">
                    <a:prstClr val="black">
                      <a:alpha val="40000"/>
                    </a:prstClr>
                  </a:outerShdw>
                </a:effectLst>
              </a:rPr>
              <a:t>The </a:t>
            </a:r>
            <a:r>
              <a:rPr lang="en-US" dirty="0">
                <a:effectLst>
                  <a:outerShdw blurRad="50800" dist="38100" algn="tr" rotWithShape="0">
                    <a:prstClr val="black">
                      <a:alpha val="40000"/>
                    </a:prstClr>
                  </a:outerShdw>
                </a:effectLst>
              </a:rPr>
              <a:t>object which causes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sender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The object which receives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receiver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In order to receive an event, the event receivers should first "</a:t>
            </a:r>
            <a:r>
              <a:rPr lang="en-US" dirty="0">
                <a:solidFill>
                  <a:schemeClr val="tx2">
                    <a:lumMod val="75000"/>
                  </a:schemeClr>
                </a:solidFill>
                <a:effectLst>
                  <a:outerShdw blurRad="38100" dist="38100" dir="2700000" algn="tl">
                    <a:srgbClr val="000000"/>
                  </a:outerShdw>
                </a:effectLst>
              </a:rPr>
              <a:t>subscribe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to</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the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event</a:t>
            </a:r>
            <a:r>
              <a:rPr lang="en-US" dirty="0">
                <a:effectLst>
                  <a:outerShdw blurRad="50800" dist="38100" algn="tr" rotWithShape="0">
                    <a:prstClr val="black">
                      <a:alpha val="40000"/>
                    </a:prstClr>
                  </a:outerShdw>
                </a:effectLst>
              </a:rPr>
              <a:t>"</a:t>
            </a:r>
            <a:endParaRPr lang="bg-BG"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Events</a:t>
            </a:r>
            <a:endParaRPr lang="en-US" dirty="0"/>
          </a:p>
        </p:txBody>
      </p:sp>
    </p:spTree>
    <p:extLst>
      <p:ext uri="{BB962C8B-B14F-4D97-AF65-F5344CB8AC3E}">
        <p14:creationId xmlns:p14="http://schemas.microsoft.com/office/powerpoint/2010/main" val="2376154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19</a:t>
            </a:fld>
            <a:endParaRPr lang="en-US" dirty="0"/>
          </a:p>
        </p:txBody>
      </p:sp>
      <p:sp>
        <p:nvSpPr>
          <p:cNvPr id="8" name="Content Placeholder 7"/>
          <p:cNvSpPr>
            <a:spLocks noGrp="1"/>
          </p:cNvSpPr>
          <p:nvPr>
            <p:ph idx="1"/>
          </p:nvPr>
        </p:nvSpPr>
        <p:spPr/>
        <p:txBody>
          <a:bodyPr>
            <a:normAutofit/>
          </a:bodyPr>
          <a:lstStyle/>
          <a:p>
            <a:r>
              <a:rPr lang="en-US" sz="3600" dirty="0">
                <a:effectLst>
                  <a:outerShdw blurRad="50800" dist="38100" algn="tr" rotWithShape="0">
                    <a:prstClr val="black">
                      <a:alpha val="40000"/>
                    </a:prstClr>
                  </a:outerShdw>
                </a:effectLst>
              </a:rPr>
              <a:t>Events in C#</a:t>
            </a:r>
            <a:r>
              <a:rPr lang="bg-BG" sz="3600" dirty="0">
                <a:effectLst>
                  <a:outerShdw blurRad="50800" dist="38100" algn="tr" rotWithShape="0">
                    <a:prstClr val="black">
                      <a:alpha val="40000"/>
                    </a:prstClr>
                  </a:outerShdw>
                </a:effectLst>
              </a:rPr>
              <a:t> </a:t>
            </a:r>
            <a:r>
              <a:rPr lang="en-US" sz="3600" dirty="0">
                <a:effectLst>
                  <a:outerShdw blurRad="50800" dist="38100" algn="tr" rotWithShape="0">
                    <a:prstClr val="black">
                      <a:alpha val="40000"/>
                    </a:prstClr>
                  </a:outerShdw>
                </a:effectLst>
              </a:rPr>
              <a:t>are special </a:t>
            </a:r>
            <a:r>
              <a:rPr lang="en-US" sz="3600" b="1" dirty="0">
                <a:solidFill>
                  <a:schemeClr val="tx2">
                    <a:lumMod val="75000"/>
                  </a:schemeClr>
                </a:solidFill>
                <a:effectLst>
                  <a:outerShdw blurRad="50800" dist="38100" algn="tr" rotWithShape="0">
                    <a:prstClr val="black">
                      <a:alpha val="40000"/>
                    </a:prstClr>
                  </a:outerShdw>
                </a:effectLst>
              </a:rPr>
              <a:t>delegate</a:t>
            </a:r>
            <a:r>
              <a:rPr lang="en-US" sz="3600" dirty="0">
                <a:effectLst>
                  <a:outerShdw blurRad="50800" dist="38100" algn="tr" rotWithShape="0">
                    <a:prstClr val="black">
                      <a:alpha val="40000"/>
                    </a:prstClr>
                  </a:outerShdw>
                </a:effectLst>
              </a:rPr>
              <a:t> instances declared by the keyword</a:t>
            </a:r>
            <a:r>
              <a:rPr lang="bg-BG" sz="3600" dirty="0">
                <a:effectLst>
                  <a:outerShdw blurRad="50800" dist="38100" algn="tr" rotWithShape="0">
                    <a:prstClr val="black">
                      <a:alpha val="40000"/>
                    </a:prstClr>
                  </a:outerShdw>
                </a:effectLst>
              </a:rPr>
              <a:t> </a:t>
            </a:r>
            <a:r>
              <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r>
              <a:rPr lang="en-US" sz="3600" dirty="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rPr>
              <a:t> </a:t>
            </a:r>
            <a:r>
              <a:rPr lang="en-US" sz="3600" dirty="0">
                <a:effectLst>
                  <a:outerShdw blurRad="50800" dist="38100" algn="tr" rotWithShape="0">
                    <a:prstClr val="black">
                      <a:alpha val="40000"/>
                    </a:prstClr>
                  </a:outerShdw>
                </a:effectLst>
              </a:rPr>
              <a:t>subscribes for an event</a:t>
            </a:r>
          </a:p>
          <a:p>
            <a:r>
              <a:rPr lang="en-US" sz="3600" dirty="0" smtClean="0">
                <a:effectLst>
                  <a:outerShdw blurRad="50800" dist="38100" algn="tr" rotWithShape="0">
                    <a:prstClr val="black">
                      <a:alpha val="40000"/>
                    </a:prstClr>
                  </a:outerShdw>
                </a:effectLst>
              </a:rPr>
              <a:t>-= </a:t>
            </a:r>
            <a:r>
              <a:rPr lang="bg-BG" sz="3600" dirty="0" smtClean="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rPr>
              <a:t>unsubscribes </a:t>
            </a:r>
            <a:r>
              <a:rPr lang="en-US" sz="3600" dirty="0">
                <a:effectLst>
                  <a:outerShdw blurRad="50800" dist="38100" algn="tr" rotWithShape="0">
                    <a:prstClr val="black">
                      <a:alpha val="40000"/>
                    </a:prstClr>
                  </a:outerShdw>
                </a:effectLst>
              </a:rPr>
              <a:t>for an event</a:t>
            </a:r>
            <a:r>
              <a:rPr lang="bg-BG" sz="3600" dirty="0">
                <a:effectLst>
                  <a:outerShdw blurRad="50800" dist="38100" algn="tr" rotWithShape="0">
                    <a:prstClr val="black">
                      <a:alpha val="40000"/>
                    </a:prstClr>
                  </a:outerShdw>
                </a:effectLst>
              </a:rPr>
              <a:t> </a:t>
            </a:r>
            <a:endParaRPr lang="en-US" sz="3600" dirty="0">
              <a:effectLst>
                <a:outerShdw blurRad="50800" dist="38100" algn="tr" rotWithShape="0">
                  <a:prstClr val="black">
                    <a:alpha val="40000"/>
                  </a:prstClr>
                </a:outerShdw>
              </a:effectLst>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dirty="0"/>
          </a:p>
        </p:txBody>
      </p:sp>
      <p:sp>
        <p:nvSpPr>
          <p:cNvPr id="2" name="Title 1"/>
          <p:cNvSpPr>
            <a:spLocks noGrp="1"/>
          </p:cNvSpPr>
          <p:nvPr>
            <p:ph type="title"/>
          </p:nvPr>
        </p:nvSpPr>
        <p:spPr/>
        <p:txBody>
          <a:bodyPr/>
          <a:lstStyle/>
          <a:p>
            <a:r>
              <a:rPr lang="en-US" dirty="0"/>
              <a:t>Defining an Event </a:t>
            </a:r>
          </a:p>
        </p:txBody>
      </p:sp>
      <p:sp>
        <p:nvSpPr>
          <p:cNvPr id="5" name="Rectangle 5"/>
          <p:cNvSpPr>
            <a:spLocks noChangeArrowheads="1"/>
          </p:cNvSpPr>
          <p:nvPr/>
        </p:nvSpPr>
        <p:spPr bwMode="auto">
          <a:xfrm>
            <a:off x="588915" y="3683977"/>
            <a:ext cx="11010996"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EventHandler WorkCompleted;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588914" y="2442103"/>
            <a:ext cx="1101099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WorkPerformedHandler</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415450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r>
              <a:rPr lang="en-US" dirty="0"/>
              <a:t>Table of Contents</a:t>
            </a:r>
            <a:endParaRPr lang="bg-BG" dirty="0"/>
          </a:p>
        </p:txBody>
      </p:sp>
      <p:sp>
        <p:nvSpPr>
          <p:cNvPr id="423939" name="Rectangle 3"/>
          <p:cNvSpPr>
            <a:spLocks noGrp="1" noChangeArrowheads="1"/>
          </p:cNvSpPr>
          <p:nvPr>
            <p:ph idx="1"/>
          </p:nvPr>
        </p:nvSpPr>
        <p:spPr/>
        <p:txBody>
          <a:bodyPr>
            <a:normAutofit/>
          </a:bodyPr>
          <a:lstStyle/>
          <a:p>
            <a:pPr marL="442913" indent="-442913">
              <a:lnSpc>
                <a:spcPct val="100000"/>
              </a:lnSpc>
              <a:spcBef>
                <a:spcPts val="500"/>
              </a:spcBef>
              <a:buFontTx/>
              <a:buAutoNum type="arabicPeriod"/>
            </a:pPr>
            <a:r>
              <a:rPr lang="en-US" dirty="0"/>
              <a:t>Delegates</a:t>
            </a:r>
          </a:p>
          <a:p>
            <a:pPr marL="442913" indent="-442913">
              <a:lnSpc>
                <a:spcPct val="100000"/>
              </a:lnSpc>
              <a:spcBef>
                <a:spcPts val="500"/>
              </a:spcBef>
              <a:buFontTx/>
              <a:buAutoNum type="arabicPeriod"/>
            </a:pPr>
            <a:r>
              <a:rPr lang="en-US" dirty="0"/>
              <a:t>Events</a:t>
            </a:r>
          </a:p>
          <a:p>
            <a:pPr marL="761946" lvl="1" indent="-457200">
              <a:lnSpc>
                <a:spcPct val="100000"/>
              </a:lnSpc>
              <a:spcBef>
                <a:spcPts val="500"/>
              </a:spcBef>
            </a:pPr>
            <a:r>
              <a:rPr lang="en-US" dirty="0"/>
              <a:t>Events vs Delegates</a:t>
            </a:r>
          </a:p>
          <a:p>
            <a:pPr marL="761946" lvl="1" indent="-457200">
              <a:lnSpc>
                <a:spcPct val="100000"/>
              </a:lnSpc>
              <a:spcBef>
                <a:spcPts val="500"/>
              </a:spcBef>
            </a:pPr>
            <a:r>
              <a:rPr lang="en-US" dirty="0"/>
              <a:t>EventHandlers</a:t>
            </a:r>
            <a:endParaRPr lang="en-US" dirty="0"/>
          </a:p>
          <a:p>
            <a:pPr marL="761946" lvl="1" indent="-457200">
              <a:lnSpc>
                <a:spcPct val="100000"/>
              </a:lnSpc>
              <a:spcBef>
                <a:spcPts val="500"/>
              </a:spcBef>
            </a:pPr>
            <a:r>
              <a:rPr lang="en-US" dirty="0"/>
              <a:t>Custom Events</a:t>
            </a:r>
          </a:p>
          <a:p>
            <a:pPr marL="514350" indent="-514350">
              <a:lnSpc>
                <a:spcPct val="100000"/>
              </a:lnSpc>
              <a:spcBef>
                <a:spcPts val="500"/>
              </a:spcBef>
              <a:buFont typeface="+mj-lt"/>
              <a:buAutoNum type="arabicPeriod"/>
            </a:pPr>
            <a:r>
              <a:rPr lang="en-US" dirty="0"/>
              <a:t>Observer Pattern</a:t>
            </a:r>
          </a:p>
          <a:p>
            <a:pPr marL="447675" indent="-447675">
              <a:lnSpc>
                <a:spcPct val="100000"/>
              </a:lnSpc>
              <a:buFont typeface="+mj-lt"/>
              <a:buAutoNum type="arabicPeriod"/>
            </a:pPr>
            <a:endParaRPr lang="en-US" sz="3800" b="1" noProof="1">
              <a:solidFill>
                <a:schemeClr val="tx2">
                  <a:lumMod val="75000"/>
                </a:schemeClr>
              </a:solidFill>
              <a:latin typeface="Consolas" panose="020B0609020204030204" pitchFamily="49" charset="0"/>
              <a:cs typeface="Consolas" panose="020B0609020204030204" pitchFamily="49" charset="0"/>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2</a:t>
            </a:fld>
            <a:endParaRPr lang="en-US" dirty="0"/>
          </a:p>
        </p:txBody>
      </p:sp>
      <p:pic>
        <p:nvPicPr>
          <p:cNvPr id="7" name="Picture 6" descr="A drawing of a cartoon character&#10;&#10;Description generated with high confidence">
            <a:extLst>
              <a:ext uri="{FF2B5EF4-FFF2-40B4-BE49-F238E27FC236}">
                <a16:creationId xmlns:a16="http://schemas.microsoft.com/office/drawing/2014/main" id="{28254238-6905-44D1-8F0E-E3C672900B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23072" y="1371600"/>
            <a:ext cx="3572162" cy="4385137"/>
          </a:xfrm>
          <a:prstGeom prst="rect">
            <a:avLst/>
          </a:prstGeom>
        </p:spPr>
      </p:pic>
    </p:spTree>
    <p:extLst>
      <p:ext uri="{BB962C8B-B14F-4D97-AF65-F5344CB8AC3E}">
        <p14:creationId xmlns:p14="http://schemas.microsoft.com/office/powerpoint/2010/main" val="291222917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20</a:t>
            </a:fld>
            <a:endParaRPr lang="en-US" dirty="0"/>
          </a:p>
        </p:txBody>
      </p:sp>
      <p:sp>
        <p:nvSpPr>
          <p:cNvPr id="8" name="Content Placeholder 7"/>
          <p:cNvSpPr>
            <a:spLocks noGrp="1"/>
          </p:cNvSpPr>
          <p:nvPr>
            <p:ph idx="1"/>
          </p:nvPr>
        </p:nvSpPr>
        <p:spPr/>
        <p:txBody>
          <a:bodyPr>
            <a:normAutofit/>
          </a:bodyPr>
          <a:lstStyle/>
          <a:p>
            <a:r>
              <a:rPr lang="en-US" sz="3600" dirty="0">
                <a:effectLst>
                  <a:outerShdw blurRad="50800" dist="38100" algn="tr" rotWithShape="0">
                    <a:prstClr val="black">
                      <a:alpha val="40000"/>
                    </a:prstClr>
                  </a:outerShdw>
                </a:effectLst>
              </a:rPr>
              <a:t>Events are raised by calling the event like a method: </a:t>
            </a:r>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r>
              <a:rPr lang="en-US" sz="3600" dirty="0" smtClean="0">
                <a:effectLst>
                  <a:outerShdw blurRad="50800" dist="38100" algn="tr" rotWithShape="0">
                    <a:prstClr val="black">
                      <a:alpha val="40000"/>
                    </a:prstClr>
                  </a:outerShdw>
                </a:effectLst>
              </a:rPr>
              <a:t>Or access </a:t>
            </a:r>
            <a:r>
              <a:rPr lang="en-US" sz="3600" dirty="0">
                <a:effectLst>
                  <a:outerShdw blurRad="50800" dist="38100" algn="tr" rotWithShape="0">
                    <a:prstClr val="black">
                      <a:alpha val="40000"/>
                    </a:prstClr>
                  </a:outerShdw>
                </a:effectLst>
              </a:rPr>
              <a:t>the event’s delegate and invoke it directly: </a:t>
            </a:r>
          </a:p>
          <a:p>
            <a:endParaRPr lang="en-US" dirty="0"/>
          </a:p>
        </p:txBody>
      </p:sp>
      <p:sp>
        <p:nvSpPr>
          <p:cNvPr id="2" name="Title 1"/>
          <p:cNvSpPr>
            <a:spLocks noGrp="1"/>
          </p:cNvSpPr>
          <p:nvPr>
            <p:ph type="title"/>
          </p:nvPr>
        </p:nvSpPr>
        <p:spPr/>
        <p:txBody>
          <a:bodyPr/>
          <a:lstStyle/>
          <a:p>
            <a:r>
              <a:rPr lang="en-US" dirty="0" smtClean="0"/>
              <a:t>Raising </a:t>
            </a:r>
            <a:r>
              <a:rPr lang="en-US" dirty="0"/>
              <a:t>an Event </a:t>
            </a:r>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555415" y="2044253"/>
            <a:ext cx="11010997"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if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 != null) </a:t>
            </a:r>
            <a:endPar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WorkPerformed(8</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WorkType.GenerateReports</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Rectangle 5"/>
          <p:cNvSpPr>
            <a:spLocks noChangeArrowheads="1"/>
          </p:cNvSpPr>
          <p:nvPr/>
        </p:nvSpPr>
        <p:spPr bwMode="auto">
          <a:xfrm>
            <a:off x="587325" y="4191000"/>
            <a:ext cx="11010997" cy="20621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WorkPerformedHandler del =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WorkPerformed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as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WorkPerformedHandler</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if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 != null</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del(8</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WorkType.GenerateReports</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280515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21</a:t>
            </a:fld>
            <a:endParaRPr lang="en-US" dirty="0"/>
          </a:p>
        </p:txBody>
      </p:sp>
      <p:sp>
        <p:nvSpPr>
          <p:cNvPr id="7" name="Content Placeholder 6"/>
          <p:cNvSpPr>
            <a:spLocks noGrp="1"/>
          </p:cNvSpPr>
          <p:nvPr>
            <p:ph idx="1"/>
          </p:nvPr>
        </p:nvSpPr>
        <p:spPr/>
        <p:txBody>
          <a:bodyPr/>
          <a:lstStyle/>
          <a:p>
            <a:pPr>
              <a:spcBef>
                <a:spcPts val="1200"/>
              </a:spcBef>
            </a:pPr>
            <a:endParaRPr lang="bg-BG" sz="3200" dirty="0" smtClean="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smtClean="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smtClean="0">
                <a:solidFill>
                  <a:schemeClr val="tx2">
                    <a:lumMod val="75000"/>
                  </a:schemeClr>
                </a:solidFill>
                <a:effectLst>
                  <a:outerShdw blurRad="50800" dist="38100" algn="tr" rotWithShape="0">
                    <a:prstClr val="black">
                      <a:alpha val="40000"/>
                    </a:prstClr>
                  </a:outerShdw>
                </a:effectLst>
              </a:rPr>
              <a:t>Events </a:t>
            </a:r>
            <a:r>
              <a:rPr lang="en-US" sz="3200" dirty="0">
                <a:solidFill>
                  <a:schemeClr val="tx2">
                    <a:lumMod val="75000"/>
                  </a:schemeClr>
                </a:solidFill>
                <a:effectLst>
                  <a:outerShdw blurRad="50800" dist="38100" algn="tr" rotWithShape="0">
                    <a:prstClr val="black">
                      <a:alpha val="40000"/>
                    </a:prstClr>
                  </a:outerShdw>
                </a:effectLst>
              </a:rPr>
              <a:t>can be </a:t>
            </a:r>
            <a:r>
              <a:rPr lang="en-US" sz="3200" dirty="0">
                <a:effectLst>
                  <a:outerShdw blurRad="50800" dist="38100" algn="tr" rotWithShape="0">
                    <a:prstClr val="black">
                      <a:alpha val="40000"/>
                    </a:prstClr>
                  </a:outerShdw>
                </a:effectLst>
              </a:rPr>
              <a:t>members of an interface - </a:t>
            </a:r>
            <a:r>
              <a:rPr lang="en-US" sz="3200" dirty="0">
                <a:solidFill>
                  <a:schemeClr val="tx2">
                    <a:lumMod val="75000"/>
                  </a:schemeClr>
                </a:solidFill>
                <a:effectLst>
                  <a:outerShdw blurRad="50800" dist="38100" algn="tr" rotWithShape="0">
                    <a:prstClr val="black">
                      <a:alpha val="40000"/>
                    </a:prstClr>
                  </a:outerShdw>
                </a:effectLst>
              </a:rPr>
              <a:t>Delegates cannot</a:t>
            </a: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a:effectLst>
                  <a:outerShdw blurRad="50800" dist="38100" algn="tr" rotWithShape="0">
                    <a:prstClr val="black">
                      <a:alpha val="40000"/>
                    </a:prstClr>
                  </a:outerShdw>
                </a:effectLst>
              </a:rPr>
              <a:t>An </a:t>
            </a:r>
            <a:r>
              <a:rPr lang="en-US" sz="3200" dirty="0">
                <a:solidFill>
                  <a:schemeClr val="tx2">
                    <a:lumMod val="75000"/>
                  </a:schemeClr>
                </a:solidFill>
                <a:effectLst>
                  <a:outerShdw blurRad="50800" dist="38100" algn="tr" rotWithShape="0">
                    <a:prstClr val="black">
                      <a:alpha val="40000"/>
                    </a:prstClr>
                  </a:outerShdw>
                </a:effectLst>
              </a:rPr>
              <a:t>event</a:t>
            </a:r>
            <a:r>
              <a:rPr lang="en-US" sz="3200" dirty="0">
                <a:effectLst>
                  <a:outerShdw blurRad="50800" dist="38100" algn="tr" rotWithShape="0">
                    <a:prstClr val="black">
                      <a:alpha val="40000"/>
                    </a:prstClr>
                  </a:outerShdw>
                </a:effectLst>
              </a:rPr>
              <a:t> can only be called in the class where it is </a:t>
            </a:r>
            <a:r>
              <a:rPr lang="en-US" sz="3200" dirty="0">
                <a:solidFill>
                  <a:schemeClr val="tx2">
                    <a:lumMod val="75000"/>
                  </a:schemeClr>
                </a:solidFill>
                <a:effectLst>
                  <a:outerShdw blurRad="50800" dist="38100" algn="tr" rotWithShape="0">
                    <a:prstClr val="black">
                      <a:alpha val="40000"/>
                    </a:prstClr>
                  </a:outerShdw>
                </a:effectLst>
              </a:rPr>
              <a:t>defined</a:t>
            </a: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a:effectLst>
                  <a:outerShdw blurRad="50800" dist="38100" algn="tr" rotWithShape="0">
                    <a:prstClr val="black">
                      <a:alpha val="40000"/>
                    </a:prstClr>
                  </a:outerShdw>
                </a:effectLst>
              </a:rPr>
              <a:t>By default the </a:t>
            </a:r>
            <a:r>
              <a:rPr lang="en-US" sz="3200" dirty="0">
                <a:solidFill>
                  <a:schemeClr val="tx2">
                    <a:lumMod val="75000"/>
                  </a:schemeClr>
                </a:solidFill>
                <a:effectLst>
                  <a:outerShdw blurRad="50800" dist="38100" algn="tr" rotWithShape="0">
                    <a:prstClr val="black">
                      <a:alpha val="40000"/>
                    </a:prstClr>
                  </a:outerShdw>
                </a:effectLst>
              </a:rPr>
              <a:t>access</a:t>
            </a:r>
            <a:r>
              <a:rPr lang="en-US" sz="3200" dirty="0">
                <a:effectLst>
                  <a:outerShdw blurRad="50800" dist="38100" algn="tr" rotWithShape="0">
                    <a:prstClr val="black">
                      <a:alpha val="40000"/>
                    </a:prstClr>
                  </a:outerShdw>
                </a:effectLst>
              </a:rPr>
              <a:t> to the events is </a:t>
            </a:r>
            <a:r>
              <a:rPr lang="en-US" sz="3200" dirty="0">
                <a:solidFill>
                  <a:schemeClr val="tx2">
                    <a:lumMod val="75000"/>
                  </a:schemeClr>
                </a:solidFill>
                <a:effectLst>
                  <a:outerShdw blurRad="50800" dist="38100" algn="tr" rotWithShape="0">
                    <a:prstClr val="black">
                      <a:alpha val="40000"/>
                    </a:prstClr>
                  </a:outerShdw>
                </a:effectLst>
              </a:rPr>
              <a:t>synchronized</a:t>
            </a:r>
            <a:r>
              <a:rPr lang="en-US" sz="3200" dirty="0">
                <a:effectLst>
                  <a:outerShdw blurRad="50800" dist="38100" algn="tr" rotWithShape="0">
                    <a:prstClr val="black">
                      <a:alpha val="40000"/>
                    </a:prstClr>
                  </a:outerShdw>
                </a:effectLst>
              </a:rPr>
              <a:t> (thread-safe)</a:t>
            </a:r>
            <a:endParaRPr lang="bg-BG" sz="3200" dirty="0">
              <a:solidFill>
                <a:schemeClr val="tx2">
                  <a:lumMod val="75000"/>
                </a:schemeClr>
              </a:solidFill>
              <a:effectLst>
                <a:outerShdw blurRad="50800" dist="38100" algn="tr" rotWithShape="0">
                  <a:prstClr val="black">
                    <a:alpha val="40000"/>
                  </a:prstClr>
                </a:outerShdw>
              </a:effectLst>
            </a:endParaRPr>
          </a:p>
          <a:p>
            <a:pPr marL="0" indent="0">
              <a:buNone/>
            </a:pPr>
            <a:endParaRPr lang="en-US" dirty="0"/>
          </a:p>
        </p:txBody>
      </p:sp>
      <p:sp>
        <p:nvSpPr>
          <p:cNvPr id="2" name="Title 1"/>
          <p:cNvSpPr>
            <a:spLocks noGrp="1"/>
          </p:cNvSpPr>
          <p:nvPr>
            <p:ph type="title"/>
          </p:nvPr>
        </p:nvSpPr>
        <p:spPr/>
        <p:txBody>
          <a:bodyPr/>
          <a:lstStyle/>
          <a:p>
            <a:r>
              <a:rPr lang="en-US" dirty="0" smtClean="0"/>
              <a:t>Events vs. Delegates</a:t>
            </a:r>
            <a:endParaRPr lang="en-US" dirty="0"/>
          </a:p>
        </p:txBody>
      </p:sp>
      <p:grpSp>
        <p:nvGrpSpPr>
          <p:cNvPr id="8" name="Group 7"/>
          <p:cNvGrpSpPr/>
          <p:nvPr/>
        </p:nvGrpSpPr>
        <p:grpSpPr>
          <a:xfrm>
            <a:off x="1979612" y="1295400"/>
            <a:ext cx="8033016" cy="2290844"/>
            <a:chOff x="2039804" y="2209800"/>
            <a:chExt cx="8033016" cy="2290844"/>
          </a:xfrm>
        </p:grpSpPr>
        <p:sp>
          <p:nvSpPr>
            <p:cNvPr id="9" name="Rectangle 2"/>
            <p:cNvSpPr>
              <a:spLocks noChangeArrowheads="1"/>
            </p:cNvSpPr>
            <p:nvPr/>
          </p:nvSpPr>
          <p:spPr bwMode="auto">
            <a:xfrm>
              <a:off x="2894012" y="2209800"/>
              <a:ext cx="6324600" cy="64633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Action&lt;string&gt; m;</a:t>
              </a:r>
              <a:endParaRPr lang="bg-BG"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Text Box 4"/>
            <p:cNvSpPr txBox="1">
              <a:spLocks noChangeArrowheads="1"/>
            </p:cNvSpPr>
            <p:nvPr/>
          </p:nvSpPr>
          <p:spPr bwMode="auto">
            <a:xfrm>
              <a:off x="5514995" y="2801224"/>
              <a:ext cx="720455" cy="110799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bg-BG" sz="6600" b="1" dirty="0">
                  <a:solidFill>
                    <a:schemeClr val="tx2">
                      <a:lumMod val="75000"/>
                    </a:schemeClr>
                  </a:solidFill>
                  <a:effectLst>
                    <a:outerShdw blurRad="50800" dist="38100" algn="tr" rotWithShape="0">
                      <a:prstClr val="black">
                        <a:alpha val="40000"/>
                      </a:prstClr>
                    </a:outerShdw>
                  </a:effectLst>
                  <a:latin typeface="Consolas" pitchFamily="49" charset="0"/>
                  <a:cs typeface="Consolas" pitchFamily="49" charset="0"/>
                </a:rPr>
                <a:t>≠</a:t>
              </a:r>
            </a:p>
          </p:txBody>
        </p:sp>
        <p:sp>
          <p:nvSpPr>
            <p:cNvPr id="11" name="Rectangle 5"/>
            <p:cNvSpPr>
              <a:spLocks noChangeArrowheads="1"/>
            </p:cNvSpPr>
            <p:nvPr/>
          </p:nvSpPr>
          <p:spPr bwMode="auto">
            <a:xfrm>
              <a:off x="2039804" y="3854313"/>
              <a:ext cx="8033016" cy="64633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Action&lt;string&gt; m;</a:t>
              </a:r>
              <a:endParaRPr lang="bg-BG"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grpSp>
    </p:spTree>
    <p:extLst>
      <p:ext uri="{BB962C8B-B14F-4D97-AF65-F5344CB8AC3E}">
        <p14:creationId xmlns:p14="http://schemas.microsoft.com/office/powerpoint/2010/main" val="8449732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2" name="Title 1"/>
          <p:cNvSpPr>
            <a:spLocks noGrp="1"/>
          </p:cNvSpPr>
          <p:nvPr>
            <p:ph type="title"/>
          </p:nvPr>
        </p:nvSpPr>
        <p:spPr/>
        <p:txBody>
          <a:bodyPr/>
          <a:lstStyle/>
          <a:p>
            <a:r>
              <a:rPr lang="en-US" dirty="0"/>
              <a:t>Exposing and Raising Events</a:t>
            </a:r>
          </a:p>
        </p:txBody>
      </p:sp>
      <p:sp>
        <p:nvSpPr>
          <p:cNvPr id="63490" name="Rectangle 2"/>
          <p:cNvSpPr>
            <a:spLocks noChangeArrowheads="1"/>
          </p:cNvSpPr>
          <p:nvPr/>
        </p:nvSpPr>
        <p:spPr bwMode="auto">
          <a:xfrm>
            <a:off x="188815" y="1295400"/>
            <a:ext cx="11711832" cy="47346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lnSpc>
                <a:spcPts val="2200"/>
              </a:lnSpc>
              <a:spcBef>
                <a:spcPts val="18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WorkType workType);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class Worker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     </a:t>
            </a:r>
            <a:endPar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virtual void DoWork(int hours, WorkType workType)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Do work here and notify consumer that work has been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performed</a:t>
            </a: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OnWorkPerformed(hours, workType);</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//TODO: Add method for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raising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 (next slide)</a:t>
            </a: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703876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0">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49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2" name="Title 1"/>
          <p:cNvSpPr>
            <a:spLocks noGrp="1"/>
          </p:cNvSpPr>
          <p:nvPr>
            <p:ph type="title"/>
          </p:nvPr>
        </p:nvSpPr>
        <p:spPr/>
        <p:txBody>
          <a:bodyPr/>
          <a:lstStyle/>
          <a:p>
            <a:r>
              <a:rPr lang="en-US" dirty="0"/>
              <a:t>Exposing and Raising </a:t>
            </a:r>
            <a:r>
              <a:rPr lang="en-US" dirty="0" smtClean="0"/>
              <a:t>Events (2)</a:t>
            </a:r>
            <a:endParaRPr lang="en-US" dirty="0"/>
          </a:p>
        </p:txBody>
      </p:sp>
      <p:sp>
        <p:nvSpPr>
          <p:cNvPr id="5" name="Rectangle 2"/>
          <p:cNvSpPr>
            <a:spLocks noChangeArrowheads="1"/>
          </p:cNvSpPr>
          <p:nvPr/>
        </p:nvSpPr>
        <p:spPr bwMode="auto">
          <a:xfrm>
            <a:off x="399663" y="1389995"/>
            <a:ext cx="11485949" cy="44012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protected virtual void OnWorkPerformed</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WorkType workType)</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WorkPerformed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as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if (del != null) //Listeners are attached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del(hours, workType);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Tree>
    <p:extLst>
      <p:ext uri="{BB962C8B-B14F-4D97-AF65-F5344CB8AC3E}">
        <p14:creationId xmlns:p14="http://schemas.microsoft.com/office/powerpoint/2010/main" val="3244420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a:t>
            </a:r>
            <a:endParaRPr lang="en-US" dirty="0"/>
          </a:p>
        </p:txBody>
      </p:sp>
      <p:sp>
        <p:nvSpPr>
          <p:cNvPr id="7" name="AutoShape 23"/>
          <p:cNvSpPr>
            <a:spLocks noChangeArrowheads="1"/>
          </p:cNvSpPr>
          <p:nvPr/>
        </p:nvSpPr>
        <p:spPr bwMode="auto">
          <a:xfrm>
            <a:off x="5298040" y="1606351"/>
            <a:ext cx="6296011" cy="586523"/>
          </a:xfrm>
          <a:prstGeom prst="wedgeRoundRectCallout">
            <a:avLst>
              <a:gd name="adj1" fmla="val -39115"/>
              <a:gd name="adj2" fmla="val 251129"/>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Delegate name: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Verb + EventHandler</a:t>
            </a:r>
          </a:p>
        </p:txBody>
      </p:sp>
      <p:sp>
        <p:nvSpPr>
          <p:cNvPr id="9" name="AutoShape 23"/>
          <p:cNvSpPr>
            <a:spLocks noChangeArrowheads="1"/>
          </p:cNvSpPr>
          <p:nvPr/>
        </p:nvSpPr>
        <p:spPr bwMode="auto">
          <a:xfrm>
            <a:off x="1674812" y="4945621"/>
            <a:ext cx="4639969" cy="586523"/>
          </a:xfrm>
          <a:prstGeom prst="wedgeRoundRectCallout">
            <a:avLst>
              <a:gd name="adj1" fmla="val -40801"/>
              <a:gd name="adj2" fmla="val -190949"/>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Event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sender</a:t>
            </a:r>
            <a:r>
              <a:rPr lang="en-US" sz="2300" b="1" noProof="1">
                <a:effectLst>
                  <a:outerShdw blurRad="38100" dist="38100" dir="2700000" algn="tl">
                    <a:srgbClr val="000000">
                      <a:alpha val="43137"/>
                    </a:srgbClr>
                  </a:outerShdw>
                </a:effectLst>
                <a:latin typeface="+mj-lt"/>
                <a:cs typeface="Consolas" panose="020B0609020204030204" pitchFamily="49" charset="0"/>
              </a:rPr>
              <a:t> is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System.Object</a:t>
            </a:r>
          </a:p>
        </p:txBody>
      </p:sp>
      <p:sp>
        <p:nvSpPr>
          <p:cNvPr id="11" name="AutoShape 23"/>
          <p:cNvSpPr>
            <a:spLocks noChangeArrowheads="1"/>
          </p:cNvSpPr>
          <p:nvPr/>
        </p:nvSpPr>
        <p:spPr bwMode="auto">
          <a:xfrm>
            <a:off x="6558585" y="5240970"/>
            <a:ext cx="4800600" cy="1012172"/>
          </a:xfrm>
          <a:prstGeom prst="wedgeRoundRectCallout">
            <a:avLst>
              <a:gd name="adj1" fmla="val -48987"/>
              <a:gd name="adj2" fmla="val -157095"/>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Event information is inherited from</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System.EventArgs</a:t>
            </a:r>
          </a:p>
        </p:txBody>
      </p:sp>
      <p:sp>
        <p:nvSpPr>
          <p:cNvPr id="15" name="AutoShape 23"/>
          <p:cNvSpPr>
            <a:spLocks noChangeArrowheads="1"/>
          </p:cNvSpPr>
          <p:nvPr/>
        </p:nvSpPr>
        <p:spPr bwMode="auto">
          <a:xfrm>
            <a:off x="790244" y="1943447"/>
            <a:ext cx="2801774" cy="586523"/>
          </a:xfrm>
          <a:prstGeom prst="wedgeRoundRectCallout">
            <a:avLst>
              <a:gd name="adj1" fmla="val 60096"/>
              <a:gd name="adj2" fmla="val 195603"/>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No return </a:t>
            </a:r>
            <a:r>
              <a:rPr lang="en-US" sz="2300" b="1" noProof="1">
                <a:effectLst>
                  <a:outerShdw blurRad="38100" dist="38100" dir="2700000" algn="tl">
                    <a:srgbClr val="000000">
                      <a:alpha val="43137"/>
                    </a:srgbClr>
                  </a:outerShdw>
                </a:effectLst>
                <a:latin typeface="+mj-lt"/>
                <a:cs typeface="Consolas" panose="020B0609020204030204" pitchFamily="49" charset="0"/>
              </a:rPr>
              <a:t>value</a:t>
            </a:r>
          </a:p>
        </p:txBody>
      </p:sp>
      <p:sp>
        <p:nvSpPr>
          <p:cNvPr id="6" name="Rectangle 1"/>
          <p:cNvSpPr>
            <a:spLocks noChangeArrowheads="1"/>
          </p:cNvSpPr>
          <p:nvPr/>
        </p:nvSpPr>
        <p:spPr bwMode="auto">
          <a:xfrm>
            <a:off x="1095524" y="3322296"/>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4" name="Rectangle 2"/>
          <p:cNvSpPr>
            <a:spLocks noChangeArrowheads="1"/>
          </p:cNvSpPr>
          <p:nvPr/>
        </p:nvSpPr>
        <p:spPr bwMode="auto">
          <a:xfrm>
            <a:off x="1095524" y="3322296"/>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7" name="Rectangle 3"/>
          <p:cNvSpPr>
            <a:spLocks noChangeArrowheads="1"/>
          </p:cNvSpPr>
          <p:nvPr/>
        </p:nvSpPr>
        <p:spPr bwMode="auto">
          <a:xfrm>
            <a:off x="1095524" y="3322296"/>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8" name="Rectangle 4"/>
          <p:cNvSpPr>
            <a:spLocks noChangeArrowheads="1"/>
          </p:cNvSpPr>
          <p:nvPr/>
        </p:nvSpPr>
        <p:spPr bwMode="auto">
          <a:xfrm>
            <a:off x="1095524" y="3322296"/>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 sender</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9" name="Rectangle 5"/>
          <p:cNvSpPr>
            <a:spLocks noChangeArrowheads="1"/>
          </p:cNvSpPr>
          <p:nvPr/>
        </p:nvSpPr>
        <p:spPr bwMode="auto">
          <a:xfrm>
            <a:off x="1095524" y="3322296"/>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latin typeface="Consolas" pitchFamily="49" charset="0"/>
                <a:cs typeface="Consolas" pitchFamily="49" charset="0"/>
                <a:sym typeface="Wingdings" pitchFamily="2" charset="2"/>
              </a:rPr>
              <a:t>public delegate </a:t>
            </a:r>
            <a:r>
              <a:rPr lang="en-US" b="1" noProof="1" smtClean="0">
                <a:solidFill>
                  <a:schemeClr val="tx2">
                    <a:lumMod val="75000"/>
                  </a:schemeClr>
                </a:solidFill>
                <a:latin typeface="Consolas" pitchFamily="49" charset="0"/>
                <a:cs typeface="Consolas" pitchFamily="49" charset="0"/>
                <a:sym typeface="Wingdings" pitchFamily="2" charset="2"/>
              </a:rPr>
              <a:t>void ItemChangedEventHandler</a:t>
            </a:r>
            <a:r>
              <a:rPr lang="en-US" b="1" noProof="1">
                <a:solidFill>
                  <a:schemeClr val="tx2"/>
                </a:solidFill>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smtClean="0">
                <a:solidFill>
                  <a:schemeClr val="tx2"/>
                </a:solidFill>
                <a:latin typeface="Consolas" pitchFamily="49" charset="0"/>
                <a:cs typeface="Consolas" pitchFamily="49" charset="0"/>
                <a:sym typeface="Wingdings" pitchFamily="2" charset="2"/>
              </a:rPr>
              <a:t>    </a:t>
            </a:r>
            <a:r>
              <a:rPr lang="en-US" b="1" noProof="1" smtClean="0">
                <a:solidFill>
                  <a:schemeClr val="tx2">
                    <a:lumMod val="75000"/>
                  </a:schemeClr>
                </a:solidFill>
                <a:latin typeface="Consolas" pitchFamily="49" charset="0"/>
                <a:cs typeface="Consolas" pitchFamily="49" charset="0"/>
                <a:sym typeface="Wingdings" pitchFamily="2" charset="2"/>
              </a:rPr>
              <a:t>object sender</a:t>
            </a:r>
            <a:r>
              <a:rPr lang="en-US" b="1" noProof="1" smtClean="0">
                <a:solidFill>
                  <a:schemeClr val="tx2"/>
                </a:solidFill>
                <a:latin typeface="Consolas" pitchFamily="49" charset="0"/>
                <a:cs typeface="Consolas" pitchFamily="49" charset="0"/>
                <a:sym typeface="Wingdings" pitchFamily="2" charset="2"/>
              </a:rPr>
              <a:t>, </a:t>
            </a:r>
            <a:r>
              <a:rPr lang="en-US" b="1" noProof="1" smtClean="0">
                <a:solidFill>
                  <a:schemeClr val="tx2">
                    <a:lumMod val="75000"/>
                  </a:schemeClr>
                </a:solidFill>
                <a:latin typeface="Consolas" pitchFamily="49" charset="0"/>
                <a:cs typeface="Consolas" pitchFamily="49" charset="0"/>
                <a:sym typeface="Wingdings" pitchFamily="2" charset="2"/>
              </a:rPr>
              <a:t>ItemChangedEventArgs eventArgs</a:t>
            </a:r>
            <a:r>
              <a:rPr lang="en-US" b="1" noProof="1" smtClean="0">
                <a:solidFill>
                  <a:schemeClr val="tx2"/>
                </a:solidFill>
                <a:latin typeface="Consolas" pitchFamily="49" charset="0"/>
                <a:cs typeface="Consolas" pitchFamily="49" charset="0"/>
                <a:sym typeface="Wingdings" pitchFamily="2" charset="2"/>
              </a:rPr>
              <a:t>);</a:t>
            </a:r>
            <a:endParaRPr lang="bg-BG" b="1" noProof="1">
              <a:solidFill>
                <a:schemeClr val="tx2"/>
              </a:solidFill>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59120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5" grpId="0" animBg="1"/>
      <p:bldP spid="6" grpId="0" animBg="1"/>
      <p:bldP spid="14" grpId="0" animBg="1"/>
      <p:bldP spid="14" grpId="1" animBg="1"/>
      <p:bldP spid="17" grpId="0" animBg="1"/>
      <p:bldP spid="17" grpId="1" animBg="1"/>
      <p:bldP spid="18" grpId="0" animBg="1"/>
      <p:bldP spid="18" grpId="1"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 (2)</a:t>
            </a:r>
            <a:endParaRPr lang="en-US" dirty="0"/>
          </a:p>
        </p:txBody>
      </p:sp>
      <p:sp>
        <p:nvSpPr>
          <p:cNvPr id="92163" name="Rectangle 1"/>
          <p:cNvSpPr>
            <a:spLocks noChangeArrowheads="1"/>
          </p:cNvSpPr>
          <p:nvPr/>
        </p:nvSpPr>
        <p:spPr bwMode="auto">
          <a:xfrm>
            <a:off x="750499" y="3453451"/>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solidFill>
                <a:latin typeface="Consolas" pitchFamily="49" charset="0"/>
                <a:cs typeface="Consolas" pitchFamily="49" charset="0"/>
                <a:sym typeface="Wingdings" pitchFamily="2" charset="2"/>
              </a:rPr>
              <a:t>public event ItemChangedEventHandler ItemChanged;</a:t>
            </a:r>
            <a:endParaRPr lang="bg-BG" sz="3200" b="1" noProof="1">
              <a:solidFill>
                <a:schemeClr val="tx2"/>
              </a:solidFill>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1674812" y="1390224"/>
            <a:ext cx="3895562" cy="1022529"/>
          </a:xfrm>
          <a:prstGeom prst="wedgeRoundRectCallout">
            <a:avLst>
              <a:gd name="adj1" fmla="val -59916"/>
              <a:gd name="adj2" fmla="val 147064"/>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Events </a:t>
            </a:r>
            <a:r>
              <a:rPr lang="en-US" sz="2800" b="1" noProof="1">
                <a:effectLst>
                  <a:outerShdw blurRad="38100" dist="38100" dir="2700000" algn="tl">
                    <a:srgbClr val="000000">
                      <a:alpha val="43137"/>
                    </a:srgbClr>
                  </a:outerShdw>
                </a:effectLst>
                <a:latin typeface="+mj-lt"/>
                <a:cs typeface="Consolas" panose="020B0609020204030204" pitchFamily="49" charset="0"/>
              </a:rPr>
              <a:t>are declared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public</a:t>
            </a:r>
          </a:p>
        </p:txBody>
      </p:sp>
      <p:sp>
        <p:nvSpPr>
          <p:cNvPr id="8" name="AutoShape 23"/>
          <p:cNvSpPr>
            <a:spLocks noChangeArrowheads="1"/>
          </p:cNvSpPr>
          <p:nvPr/>
        </p:nvSpPr>
        <p:spPr bwMode="auto">
          <a:xfrm>
            <a:off x="6704012" y="1522101"/>
            <a:ext cx="3657600" cy="1012172"/>
          </a:xfrm>
          <a:prstGeom prst="wedgeRoundRectCallout">
            <a:avLst>
              <a:gd name="adj1" fmla="val -68449"/>
              <a:gd name="adj2" fmla="val 133593"/>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effectLst>
                  <a:outerShdw blurRad="38100" dist="38100" dir="2700000" algn="tl">
                    <a:srgbClr val="000000">
                      <a:alpha val="43137"/>
                    </a:srgbClr>
                  </a:outerShdw>
                </a:effectLst>
                <a:latin typeface="+mj-lt"/>
                <a:cs typeface="Consolas" panose="020B0609020204030204" pitchFamily="49" charset="0"/>
              </a:rPr>
              <a:t>Follow </a:t>
            </a: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PascalCase </a:t>
            </a:r>
            <a:r>
              <a:rPr lang="en-US" sz="2800" b="1" noProof="1">
                <a:effectLst>
                  <a:outerShdw blurRad="38100" dist="38100" dir="2700000" algn="tl">
                    <a:srgbClr val="000000">
                      <a:alpha val="43137"/>
                    </a:srgbClr>
                  </a:outerShdw>
                </a:effectLst>
                <a:latin typeface="+mj-lt"/>
                <a:cs typeface="Consolas" panose="020B0609020204030204" pitchFamily="49" charset="0"/>
              </a:rPr>
              <a:t>naming convention </a:t>
            </a:r>
            <a:endParaRPr lang="en-US" sz="2800" b="1" noProof="1">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9" name="AutoShape 23"/>
          <p:cNvSpPr>
            <a:spLocks noChangeArrowheads="1"/>
          </p:cNvSpPr>
          <p:nvPr/>
        </p:nvSpPr>
        <p:spPr bwMode="auto">
          <a:xfrm>
            <a:off x="6627812" y="4957405"/>
            <a:ext cx="2801774" cy="586523"/>
          </a:xfrm>
          <a:prstGeom prst="wedgeRoundRectCallout">
            <a:avLst>
              <a:gd name="adj1" fmla="val 71619"/>
              <a:gd name="adj2" fmla="val -20785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effectLst>
                  <a:outerShdw blurRad="38100" dist="38100" dir="2700000" algn="tl">
                    <a:srgbClr val="000000">
                      <a:alpha val="43137"/>
                    </a:srgbClr>
                  </a:outerShdw>
                </a:effectLst>
                <a:latin typeface="+mj-lt"/>
                <a:cs typeface="Consolas" panose="020B0609020204030204" pitchFamily="49" charset="0"/>
              </a:rPr>
              <a:t>End with a </a:t>
            </a: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verb</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3" name="Rectangle 2"/>
          <p:cNvSpPr>
            <a:spLocks noChangeArrowheads="1"/>
          </p:cNvSpPr>
          <p:nvPr/>
        </p:nvSpPr>
        <p:spPr bwMode="auto">
          <a:xfrm>
            <a:off x="750499" y="3453451"/>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latin typeface="Consolas" pitchFamily="49" charset="0"/>
                <a:cs typeface="Consolas" pitchFamily="49" charset="0"/>
                <a:sym typeface="Wingdings" pitchFamily="2" charset="2"/>
              </a:rPr>
              <a:t>public</a:t>
            </a:r>
            <a:r>
              <a:rPr lang="en-US" sz="3200" b="1" noProof="1">
                <a:solidFill>
                  <a:schemeClr val="tx2"/>
                </a:solidFill>
                <a:latin typeface="Consolas" pitchFamily="49" charset="0"/>
                <a:cs typeface="Consolas" pitchFamily="49" charset="0"/>
                <a:sym typeface="Wingdings" pitchFamily="2" charset="2"/>
              </a:rPr>
              <a:t> event ItemChangedEventHandler ItemChanged;</a:t>
            </a:r>
            <a:endParaRPr lang="bg-BG" sz="3200" b="1" noProof="1">
              <a:solidFill>
                <a:schemeClr val="tx2"/>
              </a:solidFill>
              <a:latin typeface="Consolas" pitchFamily="49" charset="0"/>
              <a:cs typeface="Consolas" pitchFamily="49" charset="0"/>
              <a:sym typeface="Wingdings" pitchFamily="2" charset="2"/>
            </a:endParaRPr>
          </a:p>
        </p:txBody>
      </p:sp>
      <p:sp>
        <p:nvSpPr>
          <p:cNvPr id="14" name="Rectangle 3"/>
          <p:cNvSpPr>
            <a:spLocks noChangeArrowheads="1"/>
          </p:cNvSpPr>
          <p:nvPr/>
        </p:nvSpPr>
        <p:spPr bwMode="auto">
          <a:xfrm>
            <a:off x="750499" y="3453451"/>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latin typeface="Consolas" pitchFamily="49" charset="0"/>
                <a:cs typeface="Consolas" pitchFamily="49" charset="0"/>
                <a:sym typeface="Wingdings" pitchFamily="2" charset="2"/>
              </a:rPr>
              <a:t>public</a:t>
            </a:r>
            <a:r>
              <a:rPr lang="en-US" sz="3200" b="1" noProof="1">
                <a:solidFill>
                  <a:schemeClr val="tx2"/>
                </a:solidFill>
                <a:latin typeface="Consolas" pitchFamily="49" charset="0"/>
                <a:cs typeface="Consolas" pitchFamily="49" charset="0"/>
                <a:sym typeface="Wingdings" pitchFamily="2" charset="2"/>
              </a:rPr>
              <a:t> event </a:t>
            </a:r>
            <a:r>
              <a:rPr lang="en-US" sz="3200" b="1" noProof="1">
                <a:solidFill>
                  <a:schemeClr val="tx2">
                    <a:lumMod val="75000"/>
                  </a:schemeClr>
                </a:solidFill>
                <a:latin typeface="Consolas" pitchFamily="49" charset="0"/>
                <a:cs typeface="Consolas" pitchFamily="49" charset="0"/>
                <a:sym typeface="Wingdings" pitchFamily="2" charset="2"/>
              </a:rPr>
              <a:t>I</a:t>
            </a:r>
            <a:r>
              <a:rPr lang="en-US" sz="3200" b="1" noProof="1">
                <a:solidFill>
                  <a:schemeClr val="tx2"/>
                </a:solidFill>
                <a:latin typeface="Consolas" pitchFamily="49" charset="0"/>
                <a:cs typeface="Consolas" pitchFamily="49" charset="0"/>
                <a:sym typeface="Wingdings" pitchFamily="2" charset="2"/>
              </a:rPr>
              <a:t>tem</a:t>
            </a:r>
            <a:r>
              <a:rPr lang="en-US" sz="3200" b="1" noProof="1">
                <a:solidFill>
                  <a:schemeClr val="tx2">
                    <a:lumMod val="75000"/>
                  </a:schemeClr>
                </a:solidFill>
                <a:latin typeface="Consolas" pitchFamily="49" charset="0"/>
                <a:cs typeface="Consolas" pitchFamily="49" charset="0"/>
                <a:sym typeface="Wingdings" pitchFamily="2" charset="2"/>
              </a:rPr>
              <a:t>C</a:t>
            </a:r>
            <a:r>
              <a:rPr lang="en-US" sz="3200" b="1" noProof="1">
                <a:solidFill>
                  <a:schemeClr val="tx2"/>
                </a:solidFill>
                <a:latin typeface="Consolas" pitchFamily="49" charset="0"/>
                <a:cs typeface="Consolas" pitchFamily="49" charset="0"/>
                <a:sym typeface="Wingdings" pitchFamily="2" charset="2"/>
              </a:rPr>
              <a:t>hanged</a:t>
            </a:r>
            <a:r>
              <a:rPr lang="en-US" sz="3200" b="1" noProof="1">
                <a:solidFill>
                  <a:schemeClr val="tx2">
                    <a:lumMod val="75000"/>
                  </a:schemeClr>
                </a:solidFill>
                <a:latin typeface="Consolas" pitchFamily="49" charset="0"/>
                <a:cs typeface="Consolas" pitchFamily="49" charset="0"/>
                <a:sym typeface="Wingdings" pitchFamily="2" charset="2"/>
              </a:rPr>
              <a:t>E</a:t>
            </a:r>
            <a:r>
              <a:rPr lang="en-US" sz="3200" b="1" noProof="1">
                <a:solidFill>
                  <a:schemeClr val="tx2"/>
                </a:solidFill>
                <a:latin typeface="Consolas" pitchFamily="49" charset="0"/>
                <a:cs typeface="Consolas" pitchFamily="49" charset="0"/>
                <a:sym typeface="Wingdings" pitchFamily="2" charset="2"/>
              </a:rPr>
              <a:t>vent</a:t>
            </a:r>
            <a:r>
              <a:rPr lang="en-US" sz="3200" b="1" noProof="1">
                <a:solidFill>
                  <a:schemeClr val="tx2">
                    <a:lumMod val="75000"/>
                  </a:schemeClr>
                </a:solidFill>
                <a:latin typeface="Consolas" pitchFamily="49" charset="0"/>
                <a:cs typeface="Consolas" pitchFamily="49" charset="0"/>
                <a:sym typeface="Wingdings" pitchFamily="2" charset="2"/>
              </a:rPr>
              <a:t>H</a:t>
            </a:r>
            <a:r>
              <a:rPr lang="en-US" sz="3200" b="1" noProof="1">
                <a:solidFill>
                  <a:schemeClr val="tx2"/>
                </a:solidFill>
                <a:latin typeface="Consolas" pitchFamily="49" charset="0"/>
                <a:cs typeface="Consolas" pitchFamily="49" charset="0"/>
                <a:sym typeface="Wingdings" pitchFamily="2" charset="2"/>
              </a:rPr>
              <a:t>andler ItemChanged;</a:t>
            </a:r>
            <a:endParaRPr lang="bg-BG" sz="3200" b="1" noProof="1">
              <a:solidFill>
                <a:schemeClr val="tx2"/>
              </a:solidFill>
              <a:latin typeface="Consolas" pitchFamily="49" charset="0"/>
              <a:cs typeface="Consolas" pitchFamily="49" charset="0"/>
              <a:sym typeface="Wingdings" pitchFamily="2" charset="2"/>
            </a:endParaRPr>
          </a:p>
        </p:txBody>
      </p:sp>
      <p:sp>
        <p:nvSpPr>
          <p:cNvPr id="15" name="Rectangle 4"/>
          <p:cNvSpPr>
            <a:spLocks noChangeArrowheads="1"/>
          </p:cNvSpPr>
          <p:nvPr/>
        </p:nvSpPr>
        <p:spPr bwMode="auto">
          <a:xfrm>
            <a:off x="750498" y="3453451"/>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latin typeface="Consolas" pitchFamily="49" charset="0"/>
                <a:cs typeface="Consolas" pitchFamily="49" charset="0"/>
                <a:sym typeface="Wingdings" pitchFamily="2" charset="2"/>
              </a:rPr>
              <a:t>public</a:t>
            </a:r>
            <a:r>
              <a:rPr lang="en-US" sz="3200" b="1" noProof="1">
                <a:solidFill>
                  <a:schemeClr val="tx2"/>
                </a:solidFill>
                <a:latin typeface="Consolas" pitchFamily="49" charset="0"/>
                <a:cs typeface="Consolas" pitchFamily="49" charset="0"/>
                <a:sym typeface="Wingdings" pitchFamily="2" charset="2"/>
              </a:rPr>
              <a:t> event </a:t>
            </a:r>
            <a:r>
              <a:rPr lang="en-US" sz="3200" b="1" noProof="1">
                <a:solidFill>
                  <a:schemeClr val="tx2">
                    <a:lumMod val="75000"/>
                  </a:schemeClr>
                </a:solidFill>
                <a:latin typeface="Consolas" pitchFamily="49" charset="0"/>
                <a:cs typeface="Consolas" pitchFamily="49" charset="0"/>
                <a:sym typeface="Wingdings" pitchFamily="2" charset="2"/>
              </a:rPr>
              <a:t>I</a:t>
            </a:r>
            <a:r>
              <a:rPr lang="en-US" sz="3200" b="1" noProof="1">
                <a:solidFill>
                  <a:schemeClr val="tx2"/>
                </a:solidFill>
                <a:latin typeface="Consolas" pitchFamily="49" charset="0"/>
                <a:cs typeface="Consolas" pitchFamily="49" charset="0"/>
                <a:sym typeface="Wingdings" pitchFamily="2" charset="2"/>
              </a:rPr>
              <a:t>tem</a:t>
            </a:r>
            <a:r>
              <a:rPr lang="en-US" sz="3200" b="1" noProof="1">
                <a:solidFill>
                  <a:schemeClr val="tx2">
                    <a:lumMod val="75000"/>
                  </a:schemeClr>
                </a:solidFill>
                <a:latin typeface="Consolas" pitchFamily="49" charset="0"/>
                <a:cs typeface="Consolas" pitchFamily="49" charset="0"/>
                <a:sym typeface="Wingdings" pitchFamily="2" charset="2"/>
              </a:rPr>
              <a:t>C</a:t>
            </a:r>
            <a:r>
              <a:rPr lang="en-US" sz="3200" b="1" noProof="1">
                <a:solidFill>
                  <a:schemeClr val="tx2"/>
                </a:solidFill>
                <a:latin typeface="Consolas" pitchFamily="49" charset="0"/>
                <a:cs typeface="Consolas" pitchFamily="49" charset="0"/>
                <a:sym typeface="Wingdings" pitchFamily="2" charset="2"/>
              </a:rPr>
              <a:t>hanged</a:t>
            </a:r>
            <a:r>
              <a:rPr lang="en-US" sz="3200" b="1" noProof="1">
                <a:solidFill>
                  <a:schemeClr val="tx2">
                    <a:lumMod val="75000"/>
                  </a:schemeClr>
                </a:solidFill>
                <a:latin typeface="Consolas" pitchFamily="49" charset="0"/>
                <a:cs typeface="Consolas" pitchFamily="49" charset="0"/>
                <a:sym typeface="Wingdings" pitchFamily="2" charset="2"/>
              </a:rPr>
              <a:t>E</a:t>
            </a:r>
            <a:r>
              <a:rPr lang="en-US" sz="3200" b="1" noProof="1">
                <a:solidFill>
                  <a:schemeClr val="tx2"/>
                </a:solidFill>
                <a:latin typeface="Consolas" pitchFamily="49" charset="0"/>
                <a:cs typeface="Consolas" pitchFamily="49" charset="0"/>
                <a:sym typeface="Wingdings" pitchFamily="2" charset="2"/>
              </a:rPr>
              <a:t>vent</a:t>
            </a:r>
            <a:r>
              <a:rPr lang="en-US" sz="3200" b="1" noProof="1">
                <a:solidFill>
                  <a:schemeClr val="tx2">
                    <a:lumMod val="75000"/>
                  </a:schemeClr>
                </a:solidFill>
                <a:latin typeface="Consolas" pitchFamily="49" charset="0"/>
                <a:cs typeface="Consolas" pitchFamily="49" charset="0"/>
                <a:sym typeface="Wingdings" pitchFamily="2" charset="2"/>
              </a:rPr>
              <a:t>H</a:t>
            </a:r>
            <a:r>
              <a:rPr lang="en-US" sz="3200" b="1" noProof="1">
                <a:solidFill>
                  <a:schemeClr val="tx2"/>
                </a:solidFill>
                <a:latin typeface="Consolas" pitchFamily="49" charset="0"/>
                <a:cs typeface="Consolas" pitchFamily="49" charset="0"/>
                <a:sym typeface="Wingdings" pitchFamily="2" charset="2"/>
              </a:rPr>
              <a:t>andler Item</a:t>
            </a:r>
            <a:r>
              <a:rPr lang="en-US" sz="3200" b="1" noProof="1">
                <a:solidFill>
                  <a:schemeClr val="tx2">
                    <a:lumMod val="75000"/>
                  </a:schemeClr>
                </a:solidFill>
                <a:latin typeface="Consolas" pitchFamily="49" charset="0"/>
                <a:cs typeface="Consolas" pitchFamily="49" charset="0"/>
                <a:sym typeface="Wingdings" pitchFamily="2" charset="2"/>
              </a:rPr>
              <a:t>Changed</a:t>
            </a:r>
            <a:r>
              <a:rPr lang="en-US" sz="3200" b="1" noProof="1">
                <a:solidFill>
                  <a:schemeClr val="tx2"/>
                </a:solidFill>
                <a:latin typeface="Consolas" pitchFamily="49" charset="0"/>
                <a:cs typeface="Consolas" pitchFamily="49" charset="0"/>
                <a:sym typeface="Wingdings" pitchFamily="2" charset="2"/>
              </a:rPr>
              <a:t>;</a:t>
            </a:r>
            <a:endParaRPr lang="bg-BG" sz="3200" b="1" noProof="1">
              <a:solidFill>
                <a:schemeClr val="tx2"/>
              </a:solidFill>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82517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216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nimBg="1"/>
      <p:bldP spid="7" grpId="0" animBg="1"/>
      <p:bldP spid="8" grpId="0" animBg="1"/>
      <p:bldP spid="9" grpId="0" animBg="1"/>
      <p:bldP spid="13" grpId="0" animBg="1"/>
      <p:bldP spid="13" grpId="1" animBg="1"/>
      <p:bldP spid="14" grpId="0" animBg="1"/>
      <p:bldP spid="14" grpId="1"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3" name="Content Placeholder 2"/>
          <p:cNvSpPr>
            <a:spLocks noGrp="1"/>
          </p:cNvSpPr>
          <p:nvPr>
            <p:ph idx="1"/>
          </p:nvPr>
        </p:nvSpPr>
        <p:spPr/>
        <p:txBody>
          <a:bodyPr/>
          <a:lstStyle/>
          <a:p>
            <a:r>
              <a:rPr lang="en-US" dirty="0"/>
              <a:t>To </a:t>
            </a:r>
            <a:r>
              <a:rPr lang="en-US" dirty="0" smtClean="0"/>
              <a:t>raise </a:t>
            </a:r>
            <a:r>
              <a:rPr lang="en-US" dirty="0"/>
              <a:t>an event a special</a:t>
            </a:r>
            <a:r>
              <a:rPr lang="bg-BG" dirty="0"/>
              <a:t> </a:t>
            </a:r>
            <a:r>
              <a:rPr lang="en-US" sz="3000" b="1" dirty="0">
                <a:solidFill>
                  <a:schemeClr val="tx2">
                    <a:lumMod val="75000"/>
                  </a:schemeClr>
                </a:solidFill>
                <a:latin typeface="Consolas" pitchFamily="49" charset="0"/>
                <a:cs typeface="Consolas" pitchFamily="49" charset="0"/>
              </a:rPr>
              <a:t>protected</a:t>
            </a:r>
            <a:r>
              <a:rPr lang="en-US" b="1" dirty="0">
                <a:solidFill>
                  <a:schemeClr val="tx2">
                    <a:lumMod val="75000"/>
                  </a:schemeClr>
                </a:solidFill>
              </a:rPr>
              <a:t> </a:t>
            </a:r>
            <a:r>
              <a:rPr lang="en-US" sz="3000" b="1" dirty="0">
                <a:solidFill>
                  <a:schemeClr val="tx2">
                    <a:lumMod val="75000"/>
                  </a:schemeClr>
                </a:solidFill>
                <a:latin typeface="Consolas" pitchFamily="49" charset="0"/>
                <a:cs typeface="Consolas" pitchFamily="49" charset="0"/>
              </a:rPr>
              <a:t>void</a:t>
            </a:r>
            <a:r>
              <a:rPr lang="en-US" b="1" dirty="0">
                <a:solidFill>
                  <a:schemeClr val="tx2">
                    <a:lumMod val="75000"/>
                  </a:schemeClr>
                </a:solidFill>
              </a:rPr>
              <a:t> </a:t>
            </a:r>
            <a:r>
              <a:rPr lang="en-US" dirty="0"/>
              <a:t>method is created </a:t>
            </a:r>
          </a:p>
          <a:p>
            <a:pPr lvl="1"/>
            <a:r>
              <a:rPr lang="en-US" dirty="0"/>
              <a:t>Named after a specific action, e.g. </a:t>
            </a:r>
            <a:r>
              <a:rPr lang="en-US" b="1" noProof="1">
                <a:solidFill>
                  <a:schemeClr val="tx2">
                    <a:lumMod val="75000"/>
                  </a:schemeClr>
                </a:solidFill>
                <a:latin typeface="Consolas" pitchFamily="49" charset="0"/>
                <a:cs typeface="Consolas" pitchFamily="49" charset="0"/>
              </a:rPr>
              <a:t>OnVerb()</a:t>
            </a:r>
          </a:p>
          <a:p>
            <a:endParaRPr lang="en-US" dirty="0"/>
          </a:p>
          <a:p>
            <a:endParaRPr lang="bg-BG" dirty="0"/>
          </a:p>
          <a:p>
            <a:r>
              <a:rPr lang="en-US" dirty="0"/>
              <a:t>The receiver method</a:t>
            </a:r>
            <a:r>
              <a:rPr lang="bg-BG" dirty="0"/>
              <a:t> (</a:t>
            </a:r>
            <a:r>
              <a:rPr lang="en-US" dirty="0"/>
              <a:t>handler</a:t>
            </a:r>
            <a:r>
              <a:rPr lang="bg-BG" dirty="0"/>
              <a:t>)</a:t>
            </a:r>
            <a:r>
              <a:rPr lang="en-US" dirty="0"/>
              <a:t> is named in the form </a:t>
            </a:r>
            <a:r>
              <a:rPr lang="en-US" sz="3000" b="1" noProof="1">
                <a:solidFill>
                  <a:schemeClr val="tx2">
                    <a:lumMod val="75000"/>
                  </a:schemeClr>
                </a:solidFill>
                <a:latin typeface="Consolas" pitchFamily="49" charset="0"/>
                <a:cs typeface="Consolas" pitchFamily="49" charset="0"/>
              </a:rPr>
              <a:t>OnObjectEvent</a:t>
            </a:r>
            <a:r>
              <a:rPr lang="bg-BG" dirty="0"/>
              <a:t>:</a:t>
            </a:r>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 (3)</a:t>
            </a:r>
            <a:endParaRPr lang="en-US" dirty="0"/>
          </a:p>
        </p:txBody>
      </p:sp>
      <p:sp>
        <p:nvSpPr>
          <p:cNvPr id="93186" name="Rectangle 2"/>
          <p:cNvSpPr>
            <a:spLocks noChangeArrowheads="1"/>
          </p:cNvSpPr>
          <p:nvPr/>
        </p:nvSpPr>
        <p:spPr bwMode="auto">
          <a:xfrm>
            <a:off x="812589" y="2575072"/>
            <a:ext cx="10275857"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93187" name="Rectangle 3"/>
          <p:cNvSpPr>
            <a:spLocks noChangeArrowheads="1"/>
          </p:cNvSpPr>
          <p:nvPr/>
        </p:nvSpPr>
        <p:spPr bwMode="auto">
          <a:xfrm>
            <a:off x="812589" y="5181601"/>
            <a:ext cx="10275857"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19272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nimBg="1"/>
      <p:bldP spid="931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27</a:t>
            </a:fld>
            <a:endParaRPr lang="en-US" dirty="0"/>
          </a:p>
        </p:txBody>
      </p:sp>
      <p:sp>
        <p:nvSpPr>
          <p:cNvPr id="7" name="Content Placeholder 6"/>
          <p:cNvSpPr>
            <a:spLocks noGrp="1"/>
          </p:cNvSpPr>
          <p:nvPr>
            <p:ph idx="1"/>
          </p:nvPr>
        </p:nvSpPr>
        <p:spPr/>
        <p:txBody>
          <a:bodyPr/>
          <a:lstStyle/>
          <a:p>
            <a:r>
              <a:rPr lang="en-US" dirty="0"/>
              <a:t>The </a:t>
            </a:r>
            <a:r>
              <a:rPr lang="en-US" dirty="0">
                <a:solidFill>
                  <a:schemeClr val="tx2">
                    <a:lumMod val="75000"/>
                  </a:schemeClr>
                </a:solidFill>
              </a:rPr>
              <a:t>EventArgs</a:t>
            </a:r>
            <a:r>
              <a:rPr lang="en-US" dirty="0"/>
              <a:t> class </a:t>
            </a:r>
            <a:r>
              <a:rPr lang="en-US" dirty="0">
                <a:solidFill>
                  <a:schemeClr val="tx2">
                    <a:lumMod val="75000"/>
                  </a:schemeClr>
                </a:solidFill>
              </a:rPr>
              <a:t>is used </a:t>
            </a:r>
            <a:r>
              <a:rPr lang="en-US" dirty="0"/>
              <a:t>in the signature of </a:t>
            </a:r>
            <a:r>
              <a:rPr lang="en-US" dirty="0">
                <a:solidFill>
                  <a:schemeClr val="tx2">
                    <a:lumMod val="75000"/>
                  </a:schemeClr>
                </a:solidFill>
              </a:rPr>
              <a:t>many delegates and event handlers</a:t>
            </a:r>
            <a:r>
              <a:rPr lang="en-US" dirty="0" smtClean="0"/>
              <a:t>:</a:t>
            </a:r>
          </a:p>
          <a:p>
            <a:endParaRPr lang="en-US" dirty="0"/>
          </a:p>
          <a:p>
            <a:pPr marL="0" indent="0">
              <a:buNone/>
            </a:pPr>
            <a:endParaRPr lang="en-US" dirty="0"/>
          </a:p>
          <a:p>
            <a:r>
              <a:rPr lang="en-US" dirty="0" smtClean="0"/>
              <a:t>When </a:t>
            </a:r>
            <a:r>
              <a:rPr lang="en-US" dirty="0">
                <a:solidFill>
                  <a:schemeClr val="tx2">
                    <a:lumMod val="75000"/>
                  </a:schemeClr>
                </a:solidFill>
              </a:rPr>
              <a:t>custom data </a:t>
            </a:r>
            <a:r>
              <a:rPr lang="en-US" dirty="0"/>
              <a:t>needs to be passed the </a:t>
            </a:r>
            <a:r>
              <a:rPr lang="en-US" dirty="0">
                <a:solidFill>
                  <a:schemeClr val="tx2">
                    <a:lumMod val="75000"/>
                  </a:schemeClr>
                </a:solidFill>
              </a:rPr>
              <a:t>EventArgs</a:t>
            </a:r>
            <a:r>
              <a:rPr lang="en-US" dirty="0"/>
              <a:t> class can be </a:t>
            </a:r>
            <a:r>
              <a:rPr lang="en-US" dirty="0">
                <a:solidFill>
                  <a:schemeClr val="tx2">
                    <a:lumMod val="75000"/>
                  </a:schemeClr>
                </a:solidFill>
              </a:rPr>
              <a:t>extended</a:t>
            </a:r>
            <a:r>
              <a:rPr lang="en-US" dirty="0"/>
              <a:t>.</a:t>
            </a:r>
          </a:p>
        </p:txBody>
      </p:sp>
      <p:sp>
        <p:nvSpPr>
          <p:cNvPr id="2" name="Title 1"/>
          <p:cNvSpPr>
            <a:spLocks noGrp="1"/>
          </p:cNvSpPr>
          <p:nvPr>
            <p:ph type="title"/>
          </p:nvPr>
        </p:nvSpPr>
        <p:spPr/>
        <p:txBody>
          <a:bodyPr/>
          <a:lstStyle/>
          <a:p>
            <a:r>
              <a:rPr lang="en-US" noProof="1" smtClean="0"/>
              <a:t>EventArgs</a:t>
            </a:r>
            <a:endParaRPr lang="en-US" noProof="1"/>
          </a:p>
        </p:txBody>
      </p:sp>
      <p:sp>
        <p:nvSpPr>
          <p:cNvPr id="6" name="Rectangle 5"/>
          <p:cNvSpPr/>
          <p:nvPr/>
        </p:nvSpPr>
        <p:spPr>
          <a:xfrm>
            <a:off x="656267" y="2019211"/>
            <a:ext cx="10765338" cy="646331"/>
          </a:xfrm>
          <a:prstGeom prst="rect">
            <a:avLst/>
          </a:prstGeom>
        </p:spPr>
        <p:txBody>
          <a:bodyPr wrap="square">
            <a:spAutoFit/>
          </a:bodyPr>
          <a:lstStyle/>
          <a:p>
            <a:pPr algn="ctr"/>
            <a:endParaRPr lang="en-US" sz="3600" dirty="0"/>
          </a:p>
        </p:txBody>
      </p:sp>
      <p:sp>
        <p:nvSpPr>
          <p:cNvPr id="9" name="Rectangle 2"/>
          <p:cNvSpPr>
            <a:spLocks noChangeArrowheads="1"/>
          </p:cNvSpPr>
          <p:nvPr/>
        </p:nvSpPr>
        <p:spPr bwMode="auto">
          <a:xfrm>
            <a:off x="246813" y="5384837"/>
            <a:ext cx="11692022"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EventHandler&lt;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&gt; WorkPerformed;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248401" y="2486590"/>
            <a:ext cx="11692022"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bg-BG"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a:t>
            </a:r>
            <a:endPar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spcBef>
                <a:spcPct val="0"/>
              </a:spcBef>
              <a:buClr>
                <a:schemeClr val="accent5">
                  <a:lumMod val="40000"/>
                  <a:lumOff val="60000"/>
                </a:schemeClr>
              </a:buClr>
              <a:buSzPct val="70000"/>
              <a:buFontTx/>
              <a:buNone/>
              <a:tabLst/>
            </a:pP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p:txBody>
      </p:sp>
    </p:spTree>
    <p:extLst>
      <p:ext uri="{BB962C8B-B14F-4D97-AF65-F5344CB8AC3E}">
        <p14:creationId xmlns:p14="http://schemas.microsoft.com/office/powerpoint/2010/main" val="31106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28</a:t>
            </a:fld>
            <a:endParaRPr lang="en-US" dirty="0"/>
          </a:p>
        </p:txBody>
      </p:sp>
      <p:sp>
        <p:nvSpPr>
          <p:cNvPr id="7" name="Content Placeholder 6"/>
          <p:cNvSpPr>
            <a:spLocks noGrp="1"/>
          </p:cNvSpPr>
          <p:nvPr>
            <p:ph idx="1"/>
          </p:nvPr>
        </p:nvSpPr>
        <p:spPr/>
        <p:txBody>
          <a:bodyPr/>
          <a:lstStyle/>
          <a:p>
            <a:endParaRPr lang="en-US" dirty="0" smtClean="0"/>
          </a:p>
          <a:p>
            <a:endParaRPr lang="en-US" dirty="0"/>
          </a:p>
          <a:p>
            <a:endParaRPr lang="en-US" dirty="0" smtClean="0"/>
          </a:p>
          <a:p>
            <a:pPr marL="0" indent="0">
              <a:buNone/>
            </a:pPr>
            <a:endParaRPr lang="en-US" dirty="0" smtClean="0"/>
          </a:p>
          <a:p>
            <a:r>
              <a:rPr lang="en-US" dirty="0" smtClean="0"/>
              <a:t>To </a:t>
            </a:r>
            <a:r>
              <a:rPr lang="en-US" dirty="0"/>
              <a:t>use a custom EventArgs class, the delegate must reference the class in its signature</a:t>
            </a:r>
          </a:p>
          <a:p>
            <a:endParaRPr lang="en-US" dirty="0"/>
          </a:p>
        </p:txBody>
      </p:sp>
      <p:sp>
        <p:nvSpPr>
          <p:cNvPr id="2" name="Title 1"/>
          <p:cNvSpPr>
            <a:spLocks noGrp="1"/>
          </p:cNvSpPr>
          <p:nvPr>
            <p:ph type="title"/>
          </p:nvPr>
        </p:nvSpPr>
        <p:spPr/>
        <p:txBody>
          <a:bodyPr/>
          <a:lstStyle/>
          <a:p>
            <a:r>
              <a:rPr lang="en-US" dirty="0" smtClean="0"/>
              <a:t>Deriving from the </a:t>
            </a:r>
            <a:r>
              <a:rPr lang="en-US" dirty="0" smtClean="0"/>
              <a:t>EventArgs</a:t>
            </a:r>
            <a:r>
              <a:rPr lang="en-US" dirty="0" smtClean="0"/>
              <a:t> Class </a:t>
            </a:r>
            <a:endParaRPr lang="en-US" dirty="0"/>
          </a:p>
        </p:txBody>
      </p:sp>
      <p:sp>
        <p:nvSpPr>
          <p:cNvPr id="5" name="Rectangle 2"/>
          <p:cNvSpPr>
            <a:spLocks noChangeArrowheads="1"/>
          </p:cNvSpPr>
          <p:nvPr/>
        </p:nvSpPr>
        <p:spPr bwMode="auto">
          <a:xfrm>
            <a:off x="379412" y="1143000"/>
            <a:ext cx="11485949"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class WorkPerformedEventArgs :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get; set; }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WorkType WorkType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get; set; }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379412" y="5334000"/>
            <a:ext cx="11353799" cy="95410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WorkPerfEventArgs</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p:txBody>
      </p:sp>
    </p:spTree>
    <p:extLst>
      <p:ext uri="{BB962C8B-B14F-4D97-AF65-F5344CB8AC3E}">
        <p14:creationId xmlns:p14="http://schemas.microsoft.com/office/powerpoint/2010/main" val="3490088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29</a:t>
            </a:fld>
            <a:endParaRPr lang="en-US" dirty="0"/>
          </a:p>
        </p:txBody>
      </p:sp>
      <p:sp>
        <p:nvSpPr>
          <p:cNvPr id="7" name="Content Placeholder 6"/>
          <p:cNvSpPr>
            <a:spLocks noGrp="1"/>
          </p:cNvSpPr>
          <p:nvPr>
            <p:ph idx="1"/>
          </p:nvPr>
        </p:nvSpPr>
        <p:spPr/>
        <p:txBody>
          <a:bodyPr/>
          <a:lstStyle/>
          <a:p>
            <a:r>
              <a:rPr lang="en-US" dirty="0" smtClean="0"/>
              <a:t>The </a:t>
            </a:r>
            <a:r>
              <a:rPr lang="en-US" dirty="0">
                <a:solidFill>
                  <a:schemeClr val="tx2">
                    <a:lumMod val="75000"/>
                  </a:schemeClr>
                </a:solidFill>
              </a:rPr>
              <a:t>+=</a:t>
            </a:r>
            <a:r>
              <a:rPr lang="en-US" dirty="0"/>
              <a:t> operator is used to attach an event to an event handler:</a:t>
            </a:r>
          </a:p>
        </p:txBody>
      </p:sp>
      <p:sp>
        <p:nvSpPr>
          <p:cNvPr id="2" name="Title 1"/>
          <p:cNvSpPr>
            <a:spLocks noGrp="1"/>
          </p:cNvSpPr>
          <p:nvPr>
            <p:ph type="title"/>
          </p:nvPr>
        </p:nvSpPr>
        <p:spPr/>
        <p:txBody>
          <a:bodyPr/>
          <a:lstStyle/>
          <a:p>
            <a:r>
              <a:rPr lang="en-US" dirty="0"/>
              <a:t>Defining and Attaching Event Handlers </a:t>
            </a:r>
          </a:p>
        </p:txBody>
      </p:sp>
      <p:sp>
        <p:nvSpPr>
          <p:cNvPr id="8" name="Rectangle 2"/>
          <p:cNvSpPr>
            <a:spLocks noChangeArrowheads="1"/>
          </p:cNvSpPr>
          <p:nvPr/>
        </p:nvSpPr>
        <p:spPr bwMode="auto">
          <a:xfrm>
            <a:off x="207961" y="1905000"/>
            <a:ext cx="11772901"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new EventHandler&lt;WorkPerfEventArgs&gt;(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worker_WorkPerformed);</a:t>
            </a:r>
          </a:p>
        </p:txBody>
      </p:sp>
      <p:sp>
        <p:nvSpPr>
          <p:cNvPr id="9" name="Rectangle 2"/>
          <p:cNvSpPr>
            <a:spLocks noChangeArrowheads="1"/>
          </p:cNvSpPr>
          <p:nvPr/>
        </p:nvSpPr>
        <p:spPr bwMode="auto">
          <a:xfrm>
            <a:off x="207961" y="3505200"/>
            <a:ext cx="11772902"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worker_WorkPerformed;</a:t>
            </a:r>
          </a:p>
          <a:p>
            <a:pPr eaLnBrk="0" hangingPunct="0">
              <a:spcBef>
                <a:spcPct val="0"/>
              </a:spcBef>
              <a:buClr>
                <a:schemeClr val="accent5">
                  <a:lumMod val="40000"/>
                  <a:lumOff val="60000"/>
                </a:schemeClr>
              </a:buClr>
              <a:buSzPct val="70000"/>
            </a:pP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worker_WorkPerformed(object sender,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AutoShape 23"/>
          <p:cNvSpPr>
            <a:spLocks noChangeArrowheads="1"/>
          </p:cNvSpPr>
          <p:nvPr/>
        </p:nvSpPr>
        <p:spPr bwMode="auto">
          <a:xfrm>
            <a:off x="6159137" y="3349775"/>
            <a:ext cx="5621686" cy="586523"/>
          </a:xfrm>
          <a:prstGeom prst="wedgeRoundRectCallout">
            <a:avLst>
              <a:gd name="adj1" fmla="val -61393"/>
              <a:gd name="adj2" fmla="val 49056"/>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noProof="1">
                <a:effectLst>
                  <a:outerShdw blurRad="38100" dist="38100" dir="2700000" algn="tl">
                    <a:srgbClr val="000000">
                      <a:alpha val="43137"/>
                    </a:srgbClr>
                  </a:outerShdw>
                </a:effectLst>
                <a:latin typeface="+mj-lt"/>
                <a:cs typeface="Consolas" panose="020B0609020204030204" pitchFamily="49" charset="0"/>
              </a:rPr>
              <a:t>Compiler will “infer” the delegate </a:t>
            </a:r>
            <a:endParaRPr lang="en-US"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16266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11500" b="1" dirty="0"/>
              <a:t>#</a:t>
            </a:r>
            <a:r>
              <a:rPr lang="en-US" sz="11500" b="1" noProof="1"/>
              <a:t>CSharp-Fund</a:t>
            </a:r>
            <a:endParaRPr lang="en-US" noProof="1"/>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5256420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30</a:t>
            </a:fld>
            <a:endParaRPr lang="en-US" dirty="0"/>
          </a:p>
        </p:txBody>
      </p:sp>
      <p:sp>
        <p:nvSpPr>
          <p:cNvPr id="7" name="Content Placeholder 6"/>
          <p:cNvSpPr>
            <a:spLocks noGrp="1"/>
          </p:cNvSpPr>
          <p:nvPr>
            <p:ph idx="1"/>
          </p:nvPr>
        </p:nvSpPr>
        <p:spPr/>
        <p:txBody>
          <a:bodyPr/>
          <a:lstStyle/>
          <a:p>
            <a:r>
              <a:rPr lang="en-US" dirty="0">
                <a:solidFill>
                  <a:schemeClr val="tx2">
                    <a:lumMod val="75000"/>
                  </a:schemeClr>
                </a:solidFill>
              </a:rPr>
              <a:t>Anonymous methods </a:t>
            </a:r>
            <a:r>
              <a:rPr lang="en-US" dirty="0"/>
              <a:t>allow event handler code to </a:t>
            </a:r>
            <a:r>
              <a:rPr lang="en-US" dirty="0">
                <a:solidFill>
                  <a:schemeClr val="tx2">
                    <a:lumMod val="75000"/>
                  </a:schemeClr>
                </a:solidFill>
              </a:rPr>
              <a:t>be hooked directly to an event</a:t>
            </a:r>
          </a:p>
          <a:p>
            <a:r>
              <a:rPr lang="en-US" dirty="0">
                <a:solidFill>
                  <a:schemeClr val="tx2">
                    <a:lumMod val="75000"/>
                  </a:schemeClr>
                </a:solidFill>
              </a:rPr>
              <a:t>Anonymous methods </a:t>
            </a:r>
            <a:r>
              <a:rPr lang="en-US" dirty="0"/>
              <a:t>are defined using the </a:t>
            </a:r>
            <a:r>
              <a:rPr lang="en-US" dirty="0">
                <a:solidFill>
                  <a:schemeClr val="tx2">
                    <a:lumMod val="75000"/>
                  </a:schemeClr>
                </a:solidFill>
              </a:rPr>
              <a:t>delegate </a:t>
            </a:r>
            <a:r>
              <a:rPr lang="en-US" dirty="0" smtClean="0">
                <a:solidFill>
                  <a:schemeClr val="tx2">
                    <a:lumMod val="75000"/>
                  </a:schemeClr>
                </a:solidFill>
              </a:rPr>
              <a:t>keyword</a:t>
            </a:r>
            <a:endParaRPr lang="en-US" dirty="0">
              <a:solidFill>
                <a:schemeClr val="tx2">
                  <a:lumMod val="75000"/>
                </a:schemeClr>
              </a:solidFill>
            </a:endParaRPr>
          </a:p>
        </p:txBody>
      </p:sp>
      <p:sp>
        <p:nvSpPr>
          <p:cNvPr id="2" name="Title 1"/>
          <p:cNvSpPr>
            <a:spLocks noGrp="1"/>
          </p:cNvSpPr>
          <p:nvPr>
            <p:ph type="title"/>
          </p:nvPr>
        </p:nvSpPr>
        <p:spPr/>
        <p:txBody>
          <a:bodyPr/>
          <a:lstStyle/>
          <a:p>
            <a:r>
              <a:rPr lang="en-US" dirty="0"/>
              <a:t>Anonymous </a:t>
            </a:r>
            <a:r>
              <a:rPr lang="en-US" dirty="0" smtClean="0"/>
              <a:t>Methods</a:t>
            </a:r>
            <a:endParaRPr lang="en-US" dirty="0"/>
          </a:p>
        </p:txBody>
      </p:sp>
      <p:sp>
        <p:nvSpPr>
          <p:cNvPr id="9" name="Rectangle 2"/>
          <p:cNvSpPr>
            <a:spLocks noChangeArrowheads="1"/>
          </p:cNvSpPr>
          <p:nvPr/>
        </p:nvSpPr>
        <p:spPr bwMode="auto">
          <a:xfrm>
            <a:off x="910472" y="3292257"/>
            <a:ext cx="10367880"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delegate</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WorkPerfEventArgs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Console.WriteLine(e.Hours.ToString</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End of anonymous method </a:t>
            </a:r>
          </a:p>
        </p:txBody>
      </p:sp>
    </p:spTree>
    <p:extLst>
      <p:ext uri="{BB962C8B-B14F-4D97-AF65-F5344CB8AC3E}">
        <p14:creationId xmlns:p14="http://schemas.microsoft.com/office/powerpoint/2010/main" val="201363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UI Mouse Click Event Handler – Example</a:t>
            </a:r>
          </a:p>
        </p:txBody>
      </p:sp>
      <p:sp>
        <p:nvSpPr>
          <p:cNvPr id="6" name="Rectangle 2"/>
          <p:cNvSpPr>
            <a:spLocks noChangeArrowheads="1"/>
          </p:cNvSpPr>
          <p:nvPr/>
        </p:nvSpPr>
        <p:spPr bwMode="auto">
          <a:xfrm>
            <a:off x="531811" y="1295400"/>
            <a:ext cx="11049001" cy="50783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partial class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Window</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this.InitializeComponent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this.MouseDown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this.MainWindow_MouseClick;</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private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MainWindow_MouseClick</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 sender,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MouseButtonEventArgs</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MessageBox.Show(string.Format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("Mouse clicked at ({0}, {1})",</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e.MouseDevice.GetPosition(this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).X,  </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e.MouseDevice.GetPosition(this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).Y));</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7999412" y="1828800"/>
            <a:ext cx="3886200" cy="1012172"/>
          </a:xfrm>
          <a:prstGeom prst="wedgeRoundRectCallout">
            <a:avLst>
              <a:gd name="adj1" fmla="val 4886"/>
              <a:gd name="adj2" fmla="val 15997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noProof="1">
                <a:latin typeface="+mj-lt"/>
                <a:cs typeface="Consolas" panose="020B0609020204030204" pitchFamily="49" charset="0"/>
              </a:rPr>
              <a:t>Receives info about the click as </a:t>
            </a:r>
            <a:r>
              <a:rPr lang="en-US" sz="2300" b="1" noProof="1">
                <a:solidFill>
                  <a:schemeClr val="tx2">
                    <a:lumMod val="75000"/>
                  </a:schemeClr>
                </a:solidFill>
                <a:latin typeface="Consolas" panose="020B0609020204030204" pitchFamily="49" charset="0"/>
                <a:cs typeface="Consolas" panose="020B0609020204030204" pitchFamily="49" charset="0"/>
              </a:rPr>
              <a:t>MouseButtonEventArgs</a:t>
            </a:r>
            <a:endPar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47923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a:t>
            </a:r>
          </a:p>
        </p:txBody>
      </p:sp>
      <p:sp>
        <p:nvSpPr>
          <p:cNvPr id="11" name="Slide Number Placeholder 1"/>
          <p:cNvSpPr>
            <a:spLocks noGrp="1"/>
          </p:cNvSpPr>
          <p:nvPr>
            <p:ph type="sldNum" sz="quarter" idx="4"/>
          </p:nvPr>
        </p:nvSpPr>
        <p:spPr>
          <a:xfrm>
            <a:off x="11504612" y="6468676"/>
            <a:ext cx="428822" cy="196477"/>
          </a:xfrm>
        </p:spPr>
        <p:txBody>
          <a:bodyPr/>
          <a:lstStyle/>
          <a:p>
            <a:fld id="{C014DD1E-5D91-48A3-AD6D-45FBA980D106}" type="slidenum">
              <a:rPr lang="en-US" smtClean="0"/>
              <a:pPr/>
              <a:t>32</a:t>
            </a:fld>
            <a:endParaRPr lang="en-US" dirty="0"/>
          </a:p>
        </p:txBody>
      </p:sp>
      <p:grpSp>
        <p:nvGrpSpPr>
          <p:cNvPr id="9" name="Group 8"/>
          <p:cNvGrpSpPr/>
          <p:nvPr/>
        </p:nvGrpSpPr>
        <p:grpSpPr>
          <a:xfrm>
            <a:off x="2146412" y="1981200"/>
            <a:ext cx="7620000" cy="3322035"/>
            <a:chOff x="4428784" y="1600200"/>
            <a:chExt cx="3527938" cy="1538049"/>
          </a:xfrm>
        </p:grpSpPr>
        <p:sp>
          <p:nvSpPr>
            <p:cNvPr id="12" name="Rounded Rectangle 11"/>
            <p:cNvSpPr/>
            <p:nvPr/>
          </p:nvSpPr>
          <p:spPr>
            <a:xfrm>
              <a:off x="4875212" y="1600200"/>
              <a:ext cx="2635082" cy="533400"/>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Wait for events</a:t>
              </a:r>
            </a:p>
          </p:txBody>
        </p:sp>
        <p:sp>
          <p:nvSpPr>
            <p:cNvPr id="13" name="Rounded Rectangle 12"/>
            <p:cNvSpPr/>
            <p:nvPr/>
          </p:nvSpPr>
          <p:spPr>
            <a:xfrm>
              <a:off x="4884015" y="2604849"/>
              <a:ext cx="2635082" cy="533400"/>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Handle events</a:t>
              </a:r>
            </a:p>
          </p:txBody>
        </p:sp>
        <p:sp>
          <p:nvSpPr>
            <p:cNvPr id="14" name="Curved Left Arrow 13"/>
            <p:cNvSpPr/>
            <p:nvPr/>
          </p:nvSpPr>
          <p:spPr>
            <a:xfrm>
              <a:off x="7527900" y="1828800"/>
              <a:ext cx="428822" cy="10859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Curved Left Arrow 16"/>
            <p:cNvSpPr/>
            <p:nvPr/>
          </p:nvSpPr>
          <p:spPr>
            <a:xfrm rot="10800000">
              <a:off x="4428784" y="1785924"/>
              <a:ext cx="428822" cy="10859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spTree>
    <p:extLst>
      <p:ext uri="{BB962C8B-B14F-4D97-AF65-F5344CB8AC3E}">
        <p14:creationId xmlns:p14="http://schemas.microsoft.com/office/powerpoint/2010/main" val="4074078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 – Simple Example</a:t>
            </a:r>
          </a:p>
        </p:txBody>
      </p:sp>
      <p:sp>
        <p:nvSpPr>
          <p:cNvPr id="5" name="Rectangle 2"/>
          <p:cNvSpPr>
            <a:spLocks noChangeArrowheads="1"/>
          </p:cNvSpPr>
          <p:nvPr/>
        </p:nvSpPr>
        <p:spPr bwMode="auto">
          <a:xfrm>
            <a:off x="441324" y="2057400"/>
            <a:ext cx="11049000" cy="28069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GetMessage()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ProcessMessage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(message);</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1" name="Slide Number Placeholder 1"/>
          <p:cNvSpPr>
            <a:spLocks noGrp="1"/>
          </p:cNvSpPr>
          <p:nvPr>
            <p:ph type="sldNum" sz="quarter" idx="4"/>
          </p:nvPr>
        </p:nvSpPr>
        <p:spPr>
          <a:xfrm>
            <a:off x="11504612" y="6468676"/>
            <a:ext cx="428822" cy="196477"/>
          </a:xfrm>
        </p:spPr>
        <p:txBody>
          <a:bodyPr/>
          <a:lstStyle/>
          <a:p>
            <a:fld id="{C014DD1E-5D91-48A3-AD6D-45FBA980D106}" type="slidenum">
              <a:rPr lang="en-US" smtClean="0"/>
              <a:pPr/>
              <a:t>33</a:t>
            </a:fld>
            <a:endParaRPr lang="en-US" dirty="0"/>
          </a:p>
        </p:txBody>
      </p:sp>
    </p:spTree>
    <p:extLst>
      <p:ext uri="{BB962C8B-B14F-4D97-AF65-F5344CB8AC3E}">
        <p14:creationId xmlns:p14="http://schemas.microsoft.com/office/powerpoint/2010/main" val="152011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4858190"/>
            <a:ext cx="10363200" cy="820600"/>
          </a:xfrm>
        </p:spPr>
        <p:txBody>
          <a:bodyPr/>
          <a:lstStyle/>
          <a:p>
            <a:r>
              <a:rPr lang="en-GB" dirty="0"/>
              <a:t>Observer</a:t>
            </a:r>
            <a:endParaRPr lang="en-US" dirty="0"/>
          </a:p>
        </p:txBody>
      </p:sp>
      <p:sp>
        <p:nvSpPr>
          <p:cNvPr id="6" name="Text Placeholder 5"/>
          <p:cNvSpPr>
            <a:spLocks noGrp="1"/>
          </p:cNvSpPr>
          <p:nvPr>
            <p:ph type="body" idx="1"/>
          </p:nvPr>
        </p:nvSpPr>
        <p:spPr>
          <a:xfrm>
            <a:off x="912813" y="5757966"/>
            <a:ext cx="10363200" cy="719034"/>
          </a:xfrm>
        </p:spPr>
        <p:txBody>
          <a:bodyPr/>
          <a:lstStyle/>
          <a:p>
            <a:r>
              <a:rPr lang="en-US" dirty="0"/>
              <a:t>Handle Events</a:t>
            </a:r>
          </a:p>
        </p:txBody>
      </p:sp>
      <p:grpSp>
        <p:nvGrpSpPr>
          <p:cNvPr id="3" name="Group 2"/>
          <p:cNvGrpSpPr/>
          <p:nvPr/>
        </p:nvGrpSpPr>
        <p:grpSpPr>
          <a:xfrm>
            <a:off x="3960813" y="1808805"/>
            <a:ext cx="4267200" cy="2534595"/>
            <a:chOff x="3960813" y="1808805"/>
            <a:chExt cx="4267200" cy="2534595"/>
          </a:xfrm>
        </p:grpSpPr>
        <p:sp>
          <p:nvSpPr>
            <p:cNvPr id="7" name="Rectangle: Rounded Corners 6"/>
            <p:cNvSpPr/>
            <p:nvPr/>
          </p:nvSpPr>
          <p:spPr>
            <a:xfrm>
              <a:off x="3960813" y="1808805"/>
              <a:ext cx="4267200" cy="2534595"/>
            </a:xfrm>
            <a:prstGeom prst="roundRect">
              <a:avLst>
                <a:gd name="adj" fmla="val 422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21506" name="Picture 2" descr="Image result for observ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812" y="2057400"/>
              <a:ext cx="2082054" cy="20820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11965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3" name="Content Placeholder 2"/>
          <p:cNvSpPr>
            <a:spLocks noGrp="1"/>
          </p:cNvSpPr>
          <p:nvPr>
            <p:ph idx="1"/>
          </p:nvPr>
        </p:nvSpPr>
        <p:spPr>
          <a:xfrm>
            <a:off x="190413" y="1151121"/>
            <a:ext cx="11804822" cy="5570355"/>
          </a:xfrm>
        </p:spPr>
        <p:txBody>
          <a:bodyPr>
            <a:normAutofit/>
          </a:bodyPr>
          <a:lstStyle/>
          <a:p>
            <a:pPr>
              <a:lnSpc>
                <a:spcPct val="100000"/>
              </a:lnSpc>
            </a:pPr>
            <a:r>
              <a:rPr lang="en-GB" dirty="0"/>
              <a:t>Define a </a:t>
            </a:r>
            <a:r>
              <a:rPr lang="en-GB" dirty="0">
                <a:solidFill>
                  <a:schemeClr val="tx2">
                    <a:lumMod val="75000"/>
                  </a:schemeClr>
                </a:solidFill>
              </a:rPr>
              <a:t>one-to-many</a:t>
            </a:r>
            <a:r>
              <a:rPr lang="en-GB" dirty="0"/>
              <a:t> relationship</a:t>
            </a:r>
          </a:p>
          <a:p>
            <a:pPr>
              <a:lnSpc>
                <a:spcPct val="100000"/>
              </a:lnSpc>
            </a:pPr>
            <a:r>
              <a:rPr lang="en-GB" dirty="0">
                <a:solidFill>
                  <a:schemeClr val="tx2">
                    <a:lumMod val="75000"/>
                  </a:schemeClr>
                </a:solidFill>
              </a:rPr>
              <a:t>Update observers</a:t>
            </a:r>
            <a:r>
              <a:rPr lang="en-GB" dirty="0"/>
              <a:t> once an event in the subject occurs </a:t>
            </a:r>
            <a:endParaRPr lang="en-US" dirty="0"/>
          </a:p>
        </p:txBody>
      </p:sp>
      <p:sp>
        <p:nvSpPr>
          <p:cNvPr id="2" name="Title 1"/>
          <p:cNvSpPr>
            <a:spLocks noGrp="1"/>
          </p:cNvSpPr>
          <p:nvPr>
            <p:ph type="title"/>
          </p:nvPr>
        </p:nvSpPr>
        <p:spPr/>
        <p:txBody>
          <a:bodyPr>
            <a:normAutofit/>
          </a:bodyPr>
          <a:lstStyle/>
          <a:p>
            <a:r>
              <a:rPr lang="en-US" dirty="0"/>
              <a:t>Observer Design Pattern</a:t>
            </a:r>
          </a:p>
        </p:txBody>
      </p:sp>
      <p:sp>
        <p:nvSpPr>
          <p:cNvPr id="6" name="Rectangle 5"/>
          <p:cNvSpPr>
            <a:spLocks noChangeArrowheads="1"/>
          </p:cNvSpPr>
          <p:nvPr/>
        </p:nvSpPr>
        <p:spPr bwMode="auto">
          <a:xfrm>
            <a:off x="672576" y="2890832"/>
            <a:ext cx="10840496"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 subject = new Subject();</a:t>
            </a:r>
          </a:p>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addObserver(</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Observer()</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a:t>
            </a:r>
            <a:r>
              <a:rPr lang="en-GB"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addObserver(</a:t>
            </a:r>
            <a:r>
              <a:rPr lang="en-GB"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Observer()</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observers are notified after a state change</a:t>
            </a:r>
          </a:p>
        </p:txBody>
      </p:sp>
    </p:spTree>
    <p:extLst>
      <p:ext uri="{BB962C8B-B14F-4D97-AF65-F5344CB8AC3E}">
        <p14:creationId xmlns:p14="http://schemas.microsoft.com/office/powerpoint/2010/main" val="261103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t>Subject, Observer</a:t>
            </a:r>
          </a:p>
          <a:p>
            <a:r>
              <a:rPr lang="en-US" dirty="0"/>
              <a:t>ConcreteObserver</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36</a:t>
            </a:fld>
            <a:endParaRPr lang="en-US" dirty="0"/>
          </a:p>
        </p:txBody>
      </p:sp>
      <p:sp>
        <p:nvSpPr>
          <p:cNvPr id="4" name="Title 3"/>
          <p:cNvSpPr>
            <a:spLocks noGrp="1"/>
          </p:cNvSpPr>
          <p:nvPr>
            <p:ph type="title"/>
          </p:nvPr>
        </p:nvSpPr>
        <p:spPr/>
        <p:txBody>
          <a:bodyPr>
            <a:normAutofit/>
          </a:bodyPr>
          <a:lstStyle/>
          <a:p>
            <a:r>
              <a:rPr lang="en-US" dirty="0"/>
              <a:t>Observer – UML</a:t>
            </a:r>
          </a:p>
        </p:txBody>
      </p:sp>
      <p:cxnSp>
        <p:nvCxnSpPr>
          <p:cNvPr id="23" name="Straight Connector 22"/>
          <p:cNvCxnSpPr>
            <a:cxnSpLocks/>
            <a:stCxn id="22" idx="1"/>
            <a:endCxn id="22" idx="3"/>
          </p:cNvCxnSpPr>
          <p:nvPr/>
        </p:nvCxnSpPr>
        <p:spPr>
          <a:xfrm>
            <a:off x="6640381" y="3737862"/>
            <a:ext cx="25146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151140" y="2899662"/>
            <a:ext cx="9832641" cy="3120138"/>
            <a:chOff x="1151140" y="2590800"/>
            <a:chExt cx="9832641" cy="3120138"/>
          </a:xfrm>
        </p:grpSpPr>
        <p:cxnSp>
          <p:nvCxnSpPr>
            <p:cNvPr id="38" name="Connector: Elbow 37"/>
            <p:cNvCxnSpPr>
              <a:cxnSpLocks/>
              <a:stCxn id="41" idx="0"/>
              <a:endCxn id="22" idx="2"/>
            </p:cNvCxnSpPr>
            <p:nvPr/>
          </p:nvCxnSpPr>
          <p:spPr>
            <a:xfrm rot="5400000" flipH="1" flipV="1">
              <a:off x="6670941" y="3569798"/>
              <a:ext cx="910338" cy="1543142"/>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p:cNvCxnSpPr>
              <a:cxnSpLocks/>
              <a:stCxn id="35" idx="0"/>
              <a:endCxn id="22" idx="2"/>
            </p:cNvCxnSpPr>
            <p:nvPr/>
          </p:nvCxnSpPr>
          <p:spPr>
            <a:xfrm rot="16200000" flipV="1">
              <a:off x="8295610" y="3488271"/>
              <a:ext cx="910338" cy="1706195"/>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3"/>
              <a:endCxn id="22" idx="1"/>
            </p:cNvCxnSpPr>
            <p:nvPr/>
          </p:nvCxnSpPr>
          <p:spPr>
            <a:xfrm>
              <a:off x="5332412" y="3429000"/>
              <a:ext cx="1307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p:cNvSpPr/>
            <p:nvPr/>
          </p:nvSpPr>
          <p:spPr>
            <a:xfrm>
              <a:off x="6640381" y="2971800"/>
              <a:ext cx="2514600" cy="914400"/>
            </a:xfrm>
            <a:prstGeom prst="roundRect">
              <a:avLst>
                <a:gd name="adj" fmla="val 8156"/>
              </a:avLst>
            </a:prstGeom>
            <a:solidFill>
              <a:schemeClr val="accent1">
                <a:alpha val="30000"/>
              </a:scheme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Observer</a:t>
              </a:r>
            </a:p>
            <a:p>
              <a:pPr algn="ctr"/>
              <a:r>
                <a:rPr lang="en-GB" dirty="0"/>
                <a:t>+notify()</a:t>
              </a:r>
            </a:p>
          </p:txBody>
        </p:sp>
        <p:sp>
          <p:nvSpPr>
            <p:cNvPr id="41" name="Rectangle: Rounded Corners 40"/>
            <p:cNvSpPr/>
            <p:nvPr/>
          </p:nvSpPr>
          <p:spPr>
            <a:xfrm>
              <a:off x="4897590" y="4796538"/>
              <a:ext cx="2913898" cy="914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ConcreteObserver</a:t>
              </a:r>
              <a:endParaRPr lang="en-GB" dirty="0"/>
            </a:p>
          </p:txBody>
        </p:sp>
        <p:sp>
          <p:nvSpPr>
            <p:cNvPr id="35" name="Rectangle: Rounded Corners 34"/>
            <p:cNvSpPr/>
            <p:nvPr/>
          </p:nvSpPr>
          <p:spPr>
            <a:xfrm>
              <a:off x="8223971" y="4796538"/>
              <a:ext cx="2759810" cy="914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ConcreteObserver</a:t>
              </a:r>
              <a:endParaRPr lang="en-GB" dirty="0"/>
            </a:p>
          </p:txBody>
        </p:sp>
        <p:grpSp>
          <p:nvGrpSpPr>
            <p:cNvPr id="21" name="Group 20"/>
            <p:cNvGrpSpPr/>
            <p:nvPr/>
          </p:nvGrpSpPr>
          <p:grpSpPr>
            <a:xfrm>
              <a:off x="1151140" y="2590800"/>
              <a:ext cx="4403952" cy="1676400"/>
              <a:chOff x="1151140" y="2819400"/>
              <a:chExt cx="4403952" cy="1676400"/>
            </a:xfrm>
          </p:grpSpPr>
          <p:sp>
            <p:nvSpPr>
              <p:cNvPr id="26" name="Rectangle: Rounded Corners 25"/>
              <p:cNvSpPr/>
              <p:nvPr/>
            </p:nvSpPr>
            <p:spPr>
              <a:xfrm>
                <a:off x="1163088" y="2819400"/>
                <a:ext cx="4169324" cy="1676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Subject</a:t>
                </a:r>
              </a:p>
              <a:p>
                <a:pPr algn="ctr"/>
                <a:r>
                  <a:rPr lang="en-GB" dirty="0"/>
                  <a:t>-ObserverCollection</a:t>
                </a:r>
              </a:p>
              <a:p>
                <a:pPr algn="ctr"/>
                <a:r>
                  <a:rPr lang="en-GB" dirty="0"/>
                  <a:t>+registerObserver(Observer)</a:t>
                </a:r>
              </a:p>
              <a:p>
                <a:pPr algn="ctr"/>
                <a:r>
                  <a:rPr lang="en-GB" dirty="0"/>
                  <a:t>+notifyObservers()</a:t>
                </a:r>
              </a:p>
            </p:txBody>
          </p:sp>
          <p:sp>
            <p:nvSpPr>
              <p:cNvPr id="24" name="Flowchart: Decision 23"/>
              <p:cNvSpPr/>
              <p:nvPr/>
            </p:nvSpPr>
            <p:spPr>
              <a:xfrm>
                <a:off x="5324904" y="3591128"/>
                <a:ext cx="230188" cy="1524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cxnSp>
            <p:nvCxnSpPr>
              <p:cNvPr id="30" name="Straight Connector 29"/>
              <p:cNvCxnSpPr>
                <a:cxnSpLocks/>
              </p:cNvCxnSpPr>
              <p:nvPr/>
            </p:nvCxnSpPr>
            <p:spPr>
              <a:xfrm>
                <a:off x="1163088" y="3276600"/>
                <a:ext cx="416932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1151140" y="3686784"/>
                <a:ext cx="4169324"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393953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37</a:t>
            </a:fld>
            <a:endParaRPr lang="en-US" dirty="0"/>
          </a:p>
        </p:txBody>
      </p:sp>
      <p:sp>
        <p:nvSpPr>
          <p:cNvPr id="3" name="Content Placeholder 2"/>
          <p:cNvSpPr>
            <a:spLocks noGrp="1"/>
          </p:cNvSpPr>
          <p:nvPr>
            <p:ph idx="1"/>
          </p:nvPr>
        </p:nvSpPr>
        <p:spPr>
          <a:xfrm>
            <a:off x="190413" y="1151121"/>
            <a:ext cx="11804822" cy="5570355"/>
          </a:xfrm>
        </p:spPr>
        <p:txBody>
          <a:bodyPr>
            <a:normAutofit/>
          </a:bodyPr>
          <a:lstStyle/>
          <a:p>
            <a:r>
              <a:rPr lang="en-US" noProof="1">
                <a:latin typeface="+mj-lt"/>
              </a:rPr>
              <a:t>Implement the following: </a:t>
            </a:r>
          </a:p>
          <a:p>
            <a:r>
              <a:rPr lang="en-US" noProof="1"/>
              <a:t>interface </a:t>
            </a:r>
            <a:r>
              <a:rPr lang="en-US" b="1" noProof="1">
                <a:solidFill>
                  <a:schemeClr val="tx2">
                    <a:lumMod val="75000"/>
                  </a:schemeClr>
                </a:solidFill>
                <a:latin typeface="Consolas" panose="020B0609020204030204" pitchFamily="49" charset="0"/>
              </a:rPr>
              <a:t>I</a:t>
            </a:r>
            <a:r>
              <a:rPr lang="en-US" b="1" noProof="1" smtClean="0">
                <a:solidFill>
                  <a:schemeClr val="tx2">
                    <a:lumMod val="75000"/>
                  </a:schemeClr>
                </a:solidFill>
                <a:latin typeface="Consolas" panose="020B0609020204030204" pitchFamily="49" charset="0"/>
              </a:rPr>
              <a:t>Subject</a:t>
            </a:r>
            <a:endParaRPr lang="en-US" noProof="1">
              <a:latin typeface="+mj-lt"/>
            </a:endParaRP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Register(IObserver</a:t>
            </a:r>
            <a:r>
              <a:rPr lang="en-US" b="1" noProof="1">
                <a:solidFill>
                  <a:schemeClr val="tx2">
                    <a:lumMod val="75000"/>
                  </a:schemeClr>
                </a:solidFill>
                <a:latin typeface="Consolas" panose="020B0609020204030204" pitchFamily="49" charset="0"/>
              </a:rPr>
              <a:t>)</a:t>
            </a: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Unregister(IObserver</a:t>
            </a:r>
            <a:r>
              <a:rPr lang="en-US" b="1" noProof="1">
                <a:solidFill>
                  <a:schemeClr val="tx2">
                    <a:lumMod val="75000"/>
                  </a:schemeClr>
                </a:solidFill>
                <a:latin typeface="Consolas" panose="020B0609020204030204" pitchFamily="49" charset="0"/>
              </a:rPr>
              <a:t>)</a:t>
            </a: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NotifyObservers</a:t>
            </a:r>
            <a:r>
              <a:rPr lang="en-US" b="1" noProof="1">
                <a:solidFill>
                  <a:schemeClr val="tx2">
                    <a:lumMod val="75000"/>
                  </a:schemeClr>
                </a:solidFill>
                <a:latin typeface="Consolas" panose="020B0609020204030204" pitchFamily="49" charset="0"/>
              </a:rPr>
              <a:t>()</a:t>
            </a:r>
          </a:p>
          <a:p>
            <a:r>
              <a:rPr lang="en-US" noProof="1">
                <a:latin typeface="+mj-lt"/>
              </a:rPr>
              <a:t>interface</a:t>
            </a:r>
            <a:r>
              <a:rPr lang="en-US" b="1" noProof="1">
                <a:solidFill>
                  <a:schemeClr val="tx2">
                    <a:lumMod val="75000"/>
                  </a:schemeClr>
                </a:solidFill>
                <a:latin typeface="Consolas" panose="020B0609020204030204" pitchFamily="49" charset="0"/>
              </a:rPr>
              <a:t> I</a:t>
            </a:r>
            <a:r>
              <a:rPr lang="en-US" b="1" noProof="1" smtClean="0">
                <a:solidFill>
                  <a:schemeClr val="tx2">
                    <a:lumMod val="75000"/>
                  </a:schemeClr>
                </a:solidFill>
                <a:latin typeface="Consolas" panose="020B0609020204030204" pitchFamily="49" charset="0"/>
              </a:rPr>
              <a:t>Observer</a:t>
            </a:r>
            <a:endParaRPr lang="en-US" b="1" noProof="1">
              <a:solidFill>
                <a:schemeClr val="tx2">
                  <a:lumMod val="75000"/>
                </a:schemeClr>
              </a:solidFill>
              <a:latin typeface="Consolas" panose="020B0609020204030204" pitchFamily="49" charset="0"/>
            </a:endParaRPr>
          </a:p>
          <a:p>
            <a:pPr lvl="1"/>
            <a:r>
              <a:rPr lang="en-US" b="1" noProof="1" smtClean="0">
                <a:solidFill>
                  <a:schemeClr val="tx2">
                    <a:lumMod val="75000"/>
                  </a:schemeClr>
                </a:solidFill>
                <a:latin typeface="Consolas" panose="020B0609020204030204" pitchFamily="49" charset="0"/>
              </a:rPr>
              <a:t>Update(int</a:t>
            </a:r>
            <a:r>
              <a:rPr lang="en-US" b="1" noProof="1">
                <a:solidFill>
                  <a:schemeClr val="tx2">
                    <a:lumMod val="75000"/>
                  </a:schemeClr>
                </a:solidFill>
                <a:latin typeface="Consolas" panose="020B0609020204030204" pitchFamily="49" charset="0"/>
              </a:rPr>
              <a:t>)</a:t>
            </a:r>
          </a:p>
          <a:p>
            <a:r>
              <a:rPr lang="en-US" noProof="1">
                <a:latin typeface="+mj-lt"/>
              </a:rPr>
              <a:t>If a </a:t>
            </a:r>
            <a:r>
              <a:rPr lang="en-US" b="1" noProof="1">
                <a:solidFill>
                  <a:schemeClr val="tx2">
                    <a:lumMod val="75000"/>
                  </a:schemeClr>
                </a:solidFill>
                <a:latin typeface="+mj-lt"/>
              </a:rPr>
              <a:t>Target</a:t>
            </a:r>
            <a:r>
              <a:rPr lang="en-US" noProof="1">
                <a:latin typeface="+mj-lt"/>
              </a:rPr>
              <a:t> dies, it should </a:t>
            </a:r>
            <a:r>
              <a:rPr lang="en-US" b="1" noProof="1">
                <a:solidFill>
                  <a:schemeClr val="tx2">
                    <a:lumMod val="75000"/>
                  </a:schemeClr>
                </a:solidFill>
                <a:latin typeface="+mj-lt"/>
              </a:rPr>
              <a:t>send reward</a:t>
            </a:r>
            <a:r>
              <a:rPr lang="en-US" noProof="1">
                <a:latin typeface="+mj-lt"/>
              </a:rPr>
              <a:t> to all of its </a:t>
            </a:r>
            <a:r>
              <a:rPr lang="en-US" b="1" noProof="1">
                <a:solidFill>
                  <a:schemeClr val="tx2">
                    <a:lumMod val="75000"/>
                  </a:schemeClr>
                </a:solidFill>
                <a:latin typeface="+mj-lt"/>
              </a:rPr>
              <a:t>Observers</a:t>
            </a:r>
            <a:r>
              <a:rPr lang="en-US" noProof="1">
                <a:latin typeface="+mj-lt"/>
              </a:rPr>
              <a:t> </a:t>
            </a:r>
          </a:p>
        </p:txBody>
      </p:sp>
      <p:sp>
        <p:nvSpPr>
          <p:cNvPr id="4" name="Title 3"/>
          <p:cNvSpPr>
            <a:spLocks noGrp="1"/>
          </p:cNvSpPr>
          <p:nvPr>
            <p:ph type="title"/>
          </p:nvPr>
        </p:nvSpPr>
        <p:spPr/>
        <p:txBody>
          <a:bodyPr/>
          <a:lstStyle/>
          <a:p>
            <a:r>
              <a:rPr lang="en-US" dirty="0"/>
              <a:t>Problem: Observer</a:t>
            </a:r>
          </a:p>
        </p:txBody>
      </p:sp>
      <p:pic>
        <p:nvPicPr>
          <p:cNvPr id="9218" name="Picture 2" descr="Image result for chest gold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8612" y="3505200"/>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4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38</a:t>
            </a:fld>
            <a:endParaRPr lang="en-US" dirty="0"/>
          </a:p>
        </p:txBody>
      </p:sp>
      <p:sp>
        <p:nvSpPr>
          <p:cNvPr id="4" name="Title 3"/>
          <p:cNvSpPr>
            <a:spLocks noGrp="1"/>
          </p:cNvSpPr>
          <p:nvPr>
            <p:ph type="title"/>
          </p:nvPr>
        </p:nvSpPr>
        <p:spPr/>
        <p:txBody>
          <a:bodyPr/>
          <a:lstStyle/>
          <a:p>
            <a:r>
              <a:rPr lang="en-US" dirty="0"/>
              <a:t>Solution: Observer</a:t>
            </a:r>
          </a:p>
        </p:txBody>
      </p:sp>
      <p:sp>
        <p:nvSpPr>
          <p:cNvPr id="20" name="Rectangle 5"/>
          <p:cNvSpPr>
            <a:spLocks noChangeArrowheads="1"/>
          </p:cNvSpPr>
          <p:nvPr/>
        </p:nvSpPr>
        <p:spPr bwMode="auto">
          <a:xfrm>
            <a:off x="664116" y="1346383"/>
            <a:ext cx="10840496"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Subject</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Register(IObserver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Unregister(IObserver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NotifyObservers</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664116" y="4433858"/>
            <a:ext cx="10840496"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Target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Subject</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6"/>
          <p:cNvSpPr>
            <a:spLocks noChangeArrowheads="1"/>
          </p:cNvSpPr>
          <p:nvPr/>
        </p:nvSpPr>
        <p:spPr bwMode="auto">
          <a:xfrm>
            <a:off x="6551612" y="4953000"/>
            <a:ext cx="3343231" cy="865853"/>
          </a:xfrm>
          <a:prstGeom prst="wedgeRoundRectCallout">
            <a:avLst>
              <a:gd name="adj1" fmla="val -57211"/>
              <a:gd name="adj2" fmla="val -5417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mj-lt"/>
              </a:rPr>
              <a:t>* This is </a:t>
            </a:r>
            <a:r>
              <a:rPr lang="en-US" b="1" dirty="0">
                <a:solidFill>
                  <a:schemeClr val="tx2">
                    <a:lumMod val="75000"/>
                  </a:schemeClr>
                </a:solidFill>
                <a:latin typeface="+mj-lt"/>
              </a:rPr>
              <a:t>violation</a:t>
            </a:r>
            <a:r>
              <a:rPr lang="en-US" dirty="0">
                <a:solidFill>
                  <a:schemeClr val="tx1"/>
                </a:solidFill>
                <a:latin typeface="+mj-lt"/>
              </a:rPr>
              <a:t> of </a:t>
            </a:r>
            <a:r>
              <a:rPr lang="en-US" b="1" dirty="0">
                <a:solidFill>
                  <a:schemeClr val="tx2">
                    <a:lumMod val="75000"/>
                  </a:schemeClr>
                </a:solidFill>
                <a:latin typeface="+mj-lt"/>
              </a:rPr>
              <a:t>ISP</a:t>
            </a:r>
            <a:r>
              <a:rPr lang="en-US" dirty="0">
                <a:solidFill>
                  <a:schemeClr val="tx1"/>
                </a:solidFill>
                <a:latin typeface="+mj-lt"/>
              </a:rPr>
              <a:t>, find a better solution</a:t>
            </a:r>
            <a:endParaRPr lang="bg-BG" dirty="0">
              <a:solidFill>
                <a:schemeClr val="tx1"/>
              </a:solidFill>
              <a:latin typeface="+mj-lt"/>
            </a:endParaRPr>
          </a:p>
        </p:txBody>
      </p:sp>
    </p:spTree>
    <p:extLst>
      <p:ext uri="{BB962C8B-B14F-4D97-AF65-F5344CB8AC3E}">
        <p14:creationId xmlns:p14="http://schemas.microsoft.com/office/powerpoint/2010/main" val="12718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4" name="Title 3"/>
          <p:cNvSpPr>
            <a:spLocks noGrp="1"/>
          </p:cNvSpPr>
          <p:nvPr>
            <p:ph type="title"/>
          </p:nvPr>
        </p:nvSpPr>
        <p:spPr/>
        <p:txBody>
          <a:bodyPr/>
          <a:lstStyle/>
          <a:p>
            <a:r>
              <a:rPr lang="en-US" dirty="0"/>
              <a:t>Solution: Observer</a:t>
            </a:r>
          </a:p>
        </p:txBody>
      </p:sp>
      <p:sp>
        <p:nvSpPr>
          <p:cNvPr id="5" name="Rectangle 5"/>
          <p:cNvSpPr>
            <a:spLocks noChangeArrowheads="1"/>
          </p:cNvSpPr>
          <p:nvPr/>
        </p:nvSpPr>
        <p:spPr bwMode="auto">
          <a:xfrm>
            <a:off x="647288" y="1295400"/>
            <a:ext cx="108404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interface</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Update(int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val);</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647288" y="3810000"/>
            <a:ext cx="108404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class Hero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Attacker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 implementation</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3073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20091"/>
            <a:ext cx="8938472" cy="820600"/>
          </a:xfrm>
        </p:spPr>
        <p:txBody>
          <a:bodyPr/>
          <a:lstStyle/>
          <a:p>
            <a:r>
              <a:rPr lang="en-US" dirty="0" smtClean="0"/>
              <a:t>Events</a:t>
            </a:r>
            <a:endParaRPr lang="en-US" dirty="0"/>
          </a:p>
        </p:txBody>
      </p:sp>
      <p:pic>
        <p:nvPicPr>
          <p:cNvPr id="3" name="Picture 2"/>
          <p:cNvPicPr>
            <a:picLocks noChangeAspect="1"/>
          </p:cNvPicPr>
          <p:nvPr/>
        </p:nvPicPr>
        <p:blipFill>
          <a:blip r:embed="rId2"/>
          <a:stretch>
            <a:fillRect/>
          </a:stretch>
        </p:blipFill>
        <p:spPr>
          <a:xfrm>
            <a:off x="2928238" y="533400"/>
            <a:ext cx="5974420" cy="4742341"/>
          </a:xfrm>
          <a:prstGeom prst="rect">
            <a:avLst/>
          </a:prstGeom>
        </p:spPr>
      </p:pic>
    </p:spTree>
    <p:extLst>
      <p:ext uri="{BB962C8B-B14F-4D97-AF65-F5344CB8AC3E}">
        <p14:creationId xmlns:p14="http://schemas.microsoft.com/office/powerpoint/2010/main" val="3341914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4" name="Title 3"/>
          <p:cNvSpPr>
            <a:spLocks noGrp="1"/>
          </p:cNvSpPr>
          <p:nvPr>
            <p:ph type="title"/>
          </p:nvPr>
        </p:nvSpPr>
        <p:spPr/>
        <p:txBody>
          <a:bodyPr/>
          <a:lstStyle/>
          <a:p>
            <a:r>
              <a:rPr lang="en-US" dirty="0"/>
              <a:t>Solution: Observer</a:t>
            </a:r>
          </a:p>
        </p:txBody>
      </p:sp>
      <p:sp>
        <p:nvSpPr>
          <p:cNvPr id="20" name="Rectangle 5"/>
          <p:cNvSpPr>
            <a:spLocks noChangeArrowheads="1"/>
          </p:cNvSpPr>
          <p:nvPr/>
        </p:nvSpPr>
        <p:spPr bwMode="auto">
          <a:xfrm>
            <a:off x="608012" y="929374"/>
            <a:ext cx="10840496" cy="569386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Register(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this.observers.Add(observer</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Unregister(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IO</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this.observers.Remove(observer</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NotifyObservers()</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foreach (IObserver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in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observers</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observer.Update(this.reward</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6"/>
          <p:cNvSpPr>
            <a:spLocks noChangeArrowheads="1"/>
          </p:cNvSpPr>
          <p:nvPr/>
        </p:nvSpPr>
        <p:spPr bwMode="auto">
          <a:xfrm>
            <a:off x="7923212" y="3590130"/>
            <a:ext cx="3276600" cy="825918"/>
          </a:xfrm>
          <a:prstGeom prst="wedgeRoundRectCallout">
            <a:avLst>
              <a:gd name="adj1" fmla="val -56436"/>
              <a:gd name="adj2" fmla="val -3047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mj-lt"/>
              </a:rPr>
              <a:t>Add methods to Dragon implementation</a:t>
            </a:r>
            <a:endParaRPr lang="bg-BG" dirty="0">
              <a:solidFill>
                <a:schemeClr val="tx1"/>
              </a:solidFill>
              <a:latin typeface="+mj-lt"/>
            </a:endParaRPr>
          </a:p>
        </p:txBody>
      </p:sp>
    </p:spTree>
    <p:extLst>
      <p:ext uri="{BB962C8B-B14F-4D97-AF65-F5344CB8AC3E}">
        <p14:creationId xmlns:p14="http://schemas.microsoft.com/office/powerpoint/2010/main" val="32241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41</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a:lnSpc>
                <a:spcPct val="100000"/>
              </a:lnSpc>
              <a:spcBef>
                <a:spcPts val="1200"/>
              </a:spcBef>
            </a:pPr>
            <a:r>
              <a:rPr lang="en-US" dirty="0">
                <a:effectLst>
                  <a:outerShdw blurRad="50800" dist="38100" algn="tr" rotWithShape="0">
                    <a:prstClr val="black">
                      <a:alpha val="40000"/>
                    </a:prstClr>
                  </a:outerShdw>
                </a:effectLst>
              </a:rPr>
              <a:t>A delegate is a </a:t>
            </a:r>
            <a:r>
              <a:rPr lang="en-US" dirty="0">
                <a:solidFill>
                  <a:schemeClr val="tx2">
                    <a:lumMod val="75000"/>
                  </a:schemeClr>
                </a:solidFill>
                <a:effectLst>
                  <a:outerShdw blurRad="50800" dist="38100" algn="tr" rotWithShape="0">
                    <a:prstClr val="black">
                      <a:alpha val="40000"/>
                    </a:prstClr>
                  </a:outerShdw>
                </a:effectLst>
              </a:rPr>
              <a:t>specialized class </a:t>
            </a:r>
            <a:r>
              <a:rPr lang="en-US" dirty="0" smtClean="0">
                <a:effectLst>
                  <a:outerShdw blurRad="50800" dist="38100" algn="tr" rotWithShape="0">
                    <a:prstClr val="black">
                      <a:alpha val="40000"/>
                    </a:prstClr>
                  </a:outerShdw>
                </a:effectLst>
              </a:rPr>
              <a:t>often </a:t>
            </a:r>
            <a:r>
              <a:rPr lang="en-US" dirty="0">
                <a:effectLst>
                  <a:outerShdw blurRad="50800" dist="38100" algn="tr" rotWithShape="0">
                    <a:prstClr val="black">
                      <a:alpha val="40000"/>
                    </a:prstClr>
                  </a:outerShdw>
                </a:effectLst>
              </a:rPr>
              <a:t>called a “</a:t>
            </a:r>
            <a:r>
              <a:rPr lang="en-US" dirty="0">
                <a:solidFill>
                  <a:schemeClr val="tx2">
                    <a:lumMod val="75000"/>
                  </a:schemeClr>
                </a:solidFill>
                <a:effectLst>
                  <a:outerShdw blurRad="50800" dist="38100" algn="tr" rotWithShape="0">
                    <a:prstClr val="black">
                      <a:alpha val="40000"/>
                    </a:prstClr>
                  </a:outerShdw>
                </a:effectLst>
              </a:rPr>
              <a:t>Function Pointer</a:t>
            </a:r>
            <a:r>
              <a:rPr lang="en-US" dirty="0">
                <a:effectLst>
                  <a:outerShdw blurRad="50800" dist="38100" algn="tr" rotWithShape="0">
                    <a:prstClr val="black">
                      <a:alpha val="40000"/>
                    </a:prstClr>
                  </a:outerShdw>
                </a:effectLst>
              </a:rPr>
              <a:t>”</a:t>
            </a:r>
            <a:endParaRPr lang="en-US" dirty="0">
              <a:solidFill>
                <a:schemeClr val="tx2">
                  <a:lumMod val="75000"/>
                </a:schemeClr>
              </a:solidFill>
              <a:effectLst>
                <a:outerShdw blurRad="50800" dist="38100" algn="tr" rotWithShape="0">
                  <a:prstClr val="black">
                    <a:alpha val="40000"/>
                  </a:prstClr>
                </a:outerShdw>
              </a:effectLst>
            </a:endParaRPr>
          </a:p>
          <a:p>
            <a:pPr>
              <a:lnSpc>
                <a:spcPct val="100000"/>
              </a:lnSpc>
              <a:spcBef>
                <a:spcPts val="1200"/>
              </a:spcBef>
            </a:pPr>
            <a:r>
              <a:rPr lang="en-US" dirty="0"/>
              <a:t>Events are a way for an object to broadcast </a:t>
            </a:r>
            <a:r>
              <a:rPr lang="en-US" dirty="0" smtClean="0"/>
              <a:t>that </a:t>
            </a:r>
            <a:r>
              <a:rPr lang="en-US" dirty="0"/>
              <a:t>something has </a:t>
            </a:r>
            <a:r>
              <a:rPr lang="en-US" dirty="0" smtClean="0"/>
              <a:t>happened</a:t>
            </a:r>
          </a:p>
          <a:p>
            <a:pPr lvl="1">
              <a:lnSpc>
                <a:spcPct val="100000"/>
              </a:lnSpc>
              <a:spcBef>
                <a:spcPts val="1200"/>
              </a:spcBef>
            </a:pPr>
            <a:r>
              <a:rPr lang="en-US" dirty="0" smtClean="0">
                <a:effectLst>
                  <a:outerShdw blurRad="50800" dist="38100" algn="tr" rotWithShape="0">
                    <a:prstClr val="black">
                      <a:alpha val="40000"/>
                    </a:prstClr>
                  </a:outerShdw>
                </a:effectLst>
              </a:rPr>
              <a:t>When </a:t>
            </a:r>
            <a:r>
              <a:rPr lang="en-US" dirty="0">
                <a:effectLst>
                  <a:outerShdw blurRad="50800" dist="38100" algn="tr" rotWithShape="0">
                    <a:prstClr val="black">
                      <a:alpha val="40000"/>
                    </a:prstClr>
                  </a:outerShdw>
                </a:effectLst>
              </a:rPr>
              <a:t>an </a:t>
            </a:r>
            <a:r>
              <a:rPr lang="en-US" dirty="0">
                <a:solidFill>
                  <a:schemeClr val="tx2">
                    <a:lumMod val="75000"/>
                  </a:schemeClr>
                </a:solidFill>
                <a:effectLst>
                  <a:outerShdw blurRad="50800" dist="38100" algn="tr" rotWithShape="0">
                    <a:prstClr val="black">
                      <a:alpha val="40000"/>
                    </a:prstClr>
                  </a:outerShdw>
                </a:effectLst>
              </a:rPr>
              <a:t>event</a:t>
            </a:r>
            <a:r>
              <a:rPr lang="en-US" dirty="0">
                <a:effectLst>
                  <a:outerShdw blurRad="50800" dist="38100" algn="tr" rotWithShape="0">
                    <a:prstClr val="black">
                      <a:alpha val="40000"/>
                    </a:prstClr>
                  </a:outerShdw>
                </a:effectLst>
              </a:rPr>
              <a:t> "happens", all subscribers are notified</a:t>
            </a:r>
          </a:p>
          <a:p>
            <a:pPr>
              <a:lnSpc>
                <a:spcPct val="100000"/>
              </a:lnSpc>
              <a:spcBef>
                <a:spcPts val="1200"/>
              </a:spcBef>
            </a:pPr>
            <a:r>
              <a:rPr lang="en-US" dirty="0">
                <a:effectLst>
                  <a:outerShdw blurRad="50800" dist="38100" algn="tr" rotWithShape="0">
                    <a:prstClr val="black">
                      <a:alpha val="40000"/>
                    </a:prstClr>
                  </a:outerShdw>
                </a:effectLst>
              </a:rPr>
              <a:t>Observer pattern</a:t>
            </a:r>
          </a:p>
          <a:p>
            <a:pPr marL="358775" indent="-358775">
              <a:lnSpc>
                <a:spcPct val="95000"/>
              </a:lnSpc>
            </a:pPr>
            <a:endParaRPr lang="en-US" dirty="0"/>
          </a:p>
        </p:txBody>
      </p:sp>
      <p:sp>
        <p:nvSpPr>
          <p:cNvPr id="4" name="Title 3"/>
          <p:cNvSpPr>
            <a:spLocks noGrp="1"/>
          </p:cNvSpPr>
          <p:nvPr>
            <p:ph type="title"/>
          </p:nvPr>
        </p:nvSpPr>
        <p:spPr/>
        <p:txBody>
          <a:bodyPr>
            <a:normAutofit/>
          </a:bodyPr>
          <a:lstStyle/>
          <a:p>
            <a:r>
              <a:rPr lang="en-US" dirty="0"/>
              <a:t>Summary</a:t>
            </a:r>
          </a:p>
        </p:txBody>
      </p:sp>
      <p:pic>
        <p:nvPicPr>
          <p:cNvPr id="8" name="Picture 7">
            <a:extLst>
              <a:ext uri="{FF2B5EF4-FFF2-40B4-BE49-F238E27FC236}">
                <a16:creationId xmlns:a16="http://schemas.microsoft.com/office/drawing/2014/main" id="{97AB6A99-4990-4B5C-B27F-B987499E1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412" y="3917195"/>
            <a:ext cx="3048000" cy="2607807"/>
          </a:xfrm>
          <a:prstGeom prst="rect">
            <a:avLst/>
          </a:prstGeom>
        </p:spPr>
      </p:pic>
    </p:spTree>
    <p:extLst>
      <p:ext uri="{BB962C8B-B14F-4D97-AF65-F5344CB8AC3E}">
        <p14:creationId xmlns:p14="http://schemas.microsoft.com/office/powerpoint/2010/main" val="39845561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Object Communication </a:t>
            </a:r>
            <a:r>
              <a:rPr lang="en-US" dirty="0" smtClean="0"/>
              <a:t>and </a:t>
            </a:r>
            <a:r>
              <a:rPr lang="en-US" dirty="0"/>
              <a:t>Events</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https://softuni.bg/courses/csharp-oop-advanced-high-quality-code</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35389283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bg-BG" dirty="0"/>
          </a:p>
          <a:p>
            <a:endParaRPr lang="bg-BG" sz="2400" dirty="0"/>
          </a:p>
          <a:p>
            <a:endParaRPr lang="bg-BG" sz="2400" dirty="0"/>
          </a:p>
          <a:p>
            <a:endParaRPr lang="bg-BG" sz="2400" dirty="0"/>
          </a:p>
          <a:p>
            <a:pPr>
              <a:spcBef>
                <a:spcPts val="1800"/>
              </a:spcBef>
            </a:pPr>
            <a:r>
              <a:rPr lang="en-US" sz="2400" dirty="0"/>
              <a:t>Attribution: this work may contain portions from</a:t>
            </a:r>
          </a:p>
          <a:p>
            <a:pPr lvl="1"/>
            <a:r>
              <a:rPr lang="en-US" sz="2000" dirty="0"/>
              <a:t>"</a:t>
            </a:r>
            <a:r>
              <a:rPr lang="en-US" sz="2000" dirty="0">
                <a:hlinkClick r:id="rId4"/>
              </a:rPr>
              <a:t>Fundamentals of Computer Programming with C#</a:t>
            </a:r>
            <a:r>
              <a:rPr lang="en-US" sz="2000" dirty="0"/>
              <a:t>" book by Svetlin Nakov &amp; Co. under </a:t>
            </a:r>
            <a:r>
              <a:rPr lang="en-US" sz="2000" dirty="0">
                <a:hlinkClick r:id="rId5"/>
              </a:rPr>
              <a:t>CC-BY-SA</a:t>
            </a:r>
            <a:r>
              <a:rPr lang="en-US" sz="2000" dirty="0"/>
              <a:t> license</a:t>
            </a:r>
          </a:p>
          <a:p>
            <a:pPr lvl="1"/>
            <a:r>
              <a:rPr lang="en-US" sz="2000" dirty="0"/>
              <a:t>"</a:t>
            </a:r>
            <a:r>
              <a:rPr lang="en-US" sz="2000" dirty="0">
                <a:hlinkClick r:id="rId6"/>
              </a:rPr>
              <a:t>C# Part I</a:t>
            </a:r>
            <a:r>
              <a:rPr lang="en-US" sz="2000" dirty="0"/>
              <a:t>" course by </a:t>
            </a:r>
            <a:r>
              <a:rPr lang="en-US" sz="2000" noProof="1"/>
              <a:t>Telerik Academy</a:t>
            </a:r>
            <a:r>
              <a:rPr lang="en-US" sz="2000" dirty="0"/>
              <a:t> under </a:t>
            </a:r>
            <a:r>
              <a:rPr lang="en-US" sz="2000" dirty="0">
                <a:hlinkClick r:id="rId7"/>
              </a:rPr>
              <a:t>CC-BY-NC-SA</a:t>
            </a:r>
            <a:r>
              <a:rPr lang="en-US" sz="2000" dirty="0"/>
              <a:t> license </a:t>
            </a:r>
          </a:p>
          <a:p>
            <a:pPr lvl="1"/>
            <a:r>
              <a:rPr lang="en-US" sz="2000" dirty="0"/>
              <a:t>"</a:t>
            </a:r>
            <a:r>
              <a:rPr lang="en-US" sz="2000" dirty="0">
                <a:hlinkClick r:id="rId8"/>
              </a:rPr>
              <a:t>C# Part II</a:t>
            </a:r>
            <a:r>
              <a:rPr lang="en-US" sz="2000" dirty="0"/>
              <a:t>" course by </a:t>
            </a:r>
            <a:r>
              <a:rPr lang="en-US" sz="2000" noProof="1"/>
              <a:t>Telerik Academy</a:t>
            </a:r>
            <a:r>
              <a:rPr lang="en-US" sz="2000" dirty="0"/>
              <a:t> under </a:t>
            </a:r>
            <a:r>
              <a:rPr lang="en-US" sz="2000" dirty="0">
                <a:hlinkClick r:id="rId7"/>
              </a:rPr>
              <a:t>CC-BY-NC-SA</a:t>
            </a:r>
            <a:r>
              <a:rPr lang="en-US" sz="2000" dirty="0"/>
              <a:t> license</a:t>
            </a:r>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43</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999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Trainings @ Software University</a:t>
            </a:r>
            <a:r>
              <a:rPr lang="bg-BG" dirty="0"/>
              <a:t> (</a:t>
            </a:r>
            <a:r>
              <a:rPr lang="en-US" dirty="0"/>
              <a:t>SoftUni)</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http://softuni.foundation/</a:t>
            </a:r>
            <a:endParaRPr lang="en-US" sz="3000" noProof="1"/>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endParaRPr lang="bg-BG" noProof="1"/>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10" name="Picture 9">
            <a:hlinkClick r:id="rId4" tooltip="Software University Founda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8485" y="3265920"/>
            <a:ext cx="1467096" cy="365922"/>
          </a:xfrm>
          <a:prstGeom prst="rect">
            <a:avLst/>
          </a:prstGeom>
        </p:spPr>
      </p:pic>
      <p:pic>
        <p:nvPicPr>
          <p:cNvPr id="11" name="Picture 4" descr="http://www.facebook.com/SoftwareUniversity" title="Software University @ Facebook">
            <a:hlinkClick r:id="rId8" tooltip="Software University @ Facebook"/>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075536" y="4012240"/>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09334" y="5410200"/>
            <a:ext cx="970156" cy="965726"/>
          </a:xfrm>
          <a:prstGeom prst="rect">
            <a:avLst/>
          </a:prstGeom>
        </p:spPr>
      </p:pic>
      <p:pic>
        <p:nvPicPr>
          <p:cNvPr id="5" name="Picture 4">
            <a:hlinkClick r:id="rId3"/>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95183" y="2727414"/>
            <a:ext cx="2746993" cy="3657600"/>
          </a:xfrm>
          <a:prstGeom prst="rect">
            <a:avLst/>
          </a:prstGeom>
        </p:spPr>
      </p:pic>
      <p:pic>
        <p:nvPicPr>
          <p:cNvPr id="16" name="Picture 15" descr="A picture containing clipart&#10;&#10;Description generated with very high confidence">
            <a:extLst>
              <a:ext uri="{FF2B5EF4-FFF2-40B4-BE49-F238E27FC236}">
                <a16:creationId xmlns:a16="http://schemas.microsoft.com/office/drawing/2014/main" id="{1D5EA20F-A08B-46D3-A0D8-2268395A048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29444" y="1039681"/>
            <a:ext cx="1496137" cy="1845841"/>
          </a:xfrm>
          <a:prstGeom prst="rect">
            <a:avLst/>
          </a:prstGeom>
        </p:spPr>
      </p:pic>
    </p:spTree>
    <p:extLst>
      <p:ext uri="{BB962C8B-B14F-4D97-AF65-F5344CB8AC3E}">
        <p14:creationId xmlns:p14="http://schemas.microsoft.com/office/powerpoint/2010/main" val="1441867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Events are </a:t>
            </a:r>
            <a:r>
              <a:rPr lang="en-US" dirty="0">
                <a:solidFill>
                  <a:schemeClr val="tx2">
                    <a:lumMod val="75000"/>
                  </a:schemeClr>
                </a:solidFill>
                <a:effectLst>
                  <a:outerShdw blurRad="50800" dist="38100" algn="tr" rotWithShape="0">
                    <a:prstClr val="black">
                      <a:alpha val="40000"/>
                    </a:prstClr>
                  </a:outerShdw>
                </a:effectLst>
              </a:rPr>
              <a:t>notifications</a:t>
            </a:r>
          </a:p>
          <a:p>
            <a:r>
              <a:rPr lang="en-US" dirty="0">
                <a:effectLst>
                  <a:outerShdw blurRad="50800" dist="38100" algn="tr" rotWithShape="0">
                    <a:prstClr val="black">
                      <a:alpha val="40000"/>
                    </a:prstClr>
                  </a:outerShdw>
                </a:effectLst>
              </a:rPr>
              <a:t>Play a central role in the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.NET </a:t>
            </a:r>
            <a:r>
              <a:rPr lang="en-US" dirty="0" smtClean="0">
                <a:effectLst>
                  <a:outerShdw blurRad="50800" dist="38100" algn="tr" rotWithShape="0">
                    <a:prstClr val="black">
                      <a:alpha val="40000"/>
                    </a:prstClr>
                  </a:outerShdw>
                </a:effectLst>
              </a:rPr>
              <a:t>world</a:t>
            </a:r>
            <a:endParaRPr lang="en-US"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Provide a way to </a:t>
            </a:r>
            <a:r>
              <a:rPr lang="en-US" dirty="0">
                <a:solidFill>
                  <a:schemeClr val="tx2">
                    <a:lumMod val="75000"/>
                  </a:schemeClr>
                </a:solidFill>
                <a:effectLst>
                  <a:outerShdw blurRad="50800" dist="38100" algn="tr" rotWithShape="0">
                    <a:prstClr val="black">
                      <a:alpha val="40000"/>
                    </a:prstClr>
                  </a:outerShdw>
                </a:effectLst>
              </a:rPr>
              <a:t>trigger </a:t>
            </a:r>
            <a:br>
              <a:rPr lang="en-US" dirty="0">
                <a:solidFill>
                  <a:schemeClr val="tx2">
                    <a:lumMod val="75000"/>
                  </a:schemeClr>
                </a:solidFill>
                <a:effectLst>
                  <a:outerShdw blurRad="50800" dist="38100" algn="tr" rotWithShape="0">
                    <a:prstClr val="black">
                      <a:alpha val="40000"/>
                    </a:prstClr>
                  </a:outerShdw>
                </a:effectLst>
              </a:rPr>
            </a:br>
            <a:r>
              <a:rPr lang="en-US" dirty="0">
                <a:solidFill>
                  <a:schemeClr val="tx2">
                    <a:lumMod val="75000"/>
                  </a:schemeClr>
                </a:solidFill>
                <a:effectLst>
                  <a:outerShdw blurRad="50800" dist="38100" algn="tr" rotWithShape="0">
                    <a:prstClr val="black">
                      <a:alpha val="40000"/>
                    </a:prstClr>
                  </a:outerShdw>
                </a:effectLst>
              </a:rPr>
              <a:t>notifications</a:t>
            </a:r>
            <a:r>
              <a:rPr lang="en-US" dirty="0">
                <a:effectLst>
                  <a:outerShdw blurRad="50800" dist="38100" algn="tr" rotWithShape="0">
                    <a:prstClr val="black">
                      <a:alpha val="40000"/>
                    </a:prstClr>
                  </a:outerShdw>
                </a:effectLst>
              </a:rPr>
              <a:t> from end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users or from objects</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a:t>
            </a:r>
            <a:r>
              <a:rPr lang="en-US" dirty="0" smtClean="0">
                <a:effectLst>
                  <a:outerShdw blurRad="50800" dist="38100" algn="tr" rotWithShape="0">
                    <a:prstClr val="black">
                      <a:alpha val="40000"/>
                    </a:prstClr>
                  </a:outerShdw>
                </a:effectLst>
              </a:rPr>
              <a:t>Events?</a:t>
            </a:r>
            <a:endParaRPr lang="en-US" dirty="0"/>
          </a:p>
        </p:txBody>
      </p:sp>
      <p:pic>
        <p:nvPicPr>
          <p:cNvPr id="5" name="Picture 4"/>
          <p:cNvPicPr>
            <a:picLocks noChangeAspect="1"/>
          </p:cNvPicPr>
          <p:nvPr/>
        </p:nvPicPr>
        <p:blipFill>
          <a:blip r:embed="rId3"/>
          <a:stretch>
            <a:fillRect/>
          </a:stretch>
        </p:blipFill>
        <p:spPr>
          <a:xfrm>
            <a:off x="6608850" y="1295400"/>
            <a:ext cx="5200562" cy="4130155"/>
          </a:xfrm>
          <a:prstGeom prst="rect">
            <a:avLst/>
          </a:prstGeom>
        </p:spPr>
      </p:pic>
    </p:spTree>
    <p:extLst>
      <p:ext uri="{BB962C8B-B14F-4D97-AF65-F5344CB8AC3E}">
        <p14:creationId xmlns:p14="http://schemas.microsoft.com/office/powerpoint/2010/main" val="2831371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3" name="Content Placeholder 2"/>
          <p:cNvSpPr>
            <a:spLocks noGrp="1"/>
          </p:cNvSpPr>
          <p:nvPr>
            <p:ph idx="1"/>
          </p:nvPr>
        </p:nvSpPr>
        <p:spPr/>
        <p:txBody>
          <a:bodyPr>
            <a:normAutofit/>
          </a:bodyPr>
          <a:lstStyle/>
          <a:p>
            <a:r>
              <a:rPr lang="en-US" dirty="0" smtClean="0">
                <a:effectLst>
                  <a:outerShdw blurRad="50800" dist="38100" algn="tr" rotWithShape="0">
                    <a:prstClr val="black">
                      <a:alpha val="40000"/>
                    </a:prstClr>
                  </a:outerShdw>
                </a:effectLst>
              </a:rPr>
              <a:t>Events </a:t>
            </a:r>
            <a:r>
              <a:rPr lang="en-US" dirty="0">
                <a:solidFill>
                  <a:schemeClr val="tx2">
                    <a:lumMod val="75000"/>
                  </a:schemeClr>
                </a:solidFill>
                <a:effectLst>
                  <a:outerShdw blurRad="50800" dist="38100" algn="tr" rotWithShape="0">
                    <a:prstClr val="black">
                      <a:alpha val="40000"/>
                    </a:prstClr>
                  </a:outerShdw>
                </a:effectLst>
              </a:rPr>
              <a:t>signal</a:t>
            </a:r>
            <a:r>
              <a:rPr lang="en-US" dirty="0">
                <a:effectLst>
                  <a:outerShdw blurRad="50800" dist="38100" algn="tr" rotWithShape="0">
                    <a:prstClr val="black">
                      <a:alpha val="40000"/>
                    </a:prstClr>
                  </a:outerShdw>
                </a:effectLst>
              </a:rPr>
              <a:t> the occurrence of an </a:t>
            </a:r>
            <a:r>
              <a:rPr lang="en-US" dirty="0">
                <a:solidFill>
                  <a:schemeClr val="tx2">
                    <a:lumMod val="75000"/>
                  </a:schemeClr>
                </a:solidFill>
                <a:effectLst>
                  <a:outerShdw blurRad="50800" dist="38100" algn="tr" rotWithShape="0">
                    <a:prstClr val="black">
                      <a:alpha val="40000"/>
                    </a:prstClr>
                  </a:outerShdw>
                </a:effectLst>
              </a:rPr>
              <a:t>action/notification</a:t>
            </a:r>
          </a:p>
          <a:p>
            <a:r>
              <a:rPr lang="en-US" dirty="0" smtClean="0">
                <a:effectLst>
                  <a:outerShdw blurRad="50800" dist="38100" algn="tr" rotWithShape="0">
                    <a:prstClr val="black">
                      <a:alpha val="40000"/>
                    </a:prstClr>
                  </a:outerShdw>
                </a:effectLst>
              </a:rPr>
              <a:t>Objects </a:t>
            </a:r>
            <a:r>
              <a:rPr lang="en-US" dirty="0">
                <a:effectLst>
                  <a:outerShdw blurRad="50800" dist="38100" algn="tr" rotWithShape="0">
                    <a:prstClr val="black">
                      <a:alpha val="40000"/>
                    </a:prstClr>
                  </a:outerShdw>
                </a:effectLst>
              </a:rPr>
              <a:t>that raise events </a:t>
            </a:r>
            <a:r>
              <a:rPr lang="en-US" dirty="0">
                <a:solidFill>
                  <a:schemeClr val="tx2">
                    <a:lumMod val="75000"/>
                  </a:schemeClr>
                </a:solidFill>
                <a:effectLst>
                  <a:outerShdw blurRad="50800" dist="38100" algn="tr" rotWithShape="0">
                    <a:prstClr val="black">
                      <a:alpha val="40000"/>
                    </a:prstClr>
                  </a:outerShdw>
                </a:effectLst>
              </a:rPr>
              <a:t>don’t need to explicitly know </a:t>
            </a:r>
            <a:r>
              <a:rPr lang="en-US" dirty="0">
                <a:effectLst>
                  <a:outerShdw blurRad="50800" dist="38100" algn="tr" rotWithShape="0">
                    <a:prstClr val="black">
                      <a:alpha val="40000"/>
                    </a:prstClr>
                  </a:outerShdw>
                </a:effectLst>
              </a:rPr>
              <a:t>the </a:t>
            </a:r>
            <a:r>
              <a:rPr lang="en-US" dirty="0">
                <a:solidFill>
                  <a:schemeClr val="tx2">
                    <a:lumMod val="75000"/>
                  </a:schemeClr>
                </a:solidFill>
                <a:effectLst>
                  <a:outerShdw blurRad="50800" dist="38100" algn="tr" rotWithShape="0">
                    <a:prstClr val="black">
                      <a:alpha val="40000"/>
                    </a:prstClr>
                  </a:outerShdw>
                </a:effectLst>
              </a:rPr>
              <a:t>object that will handle the event</a:t>
            </a:r>
          </a:p>
          <a:p>
            <a:r>
              <a:rPr lang="en-US" dirty="0" smtClean="0">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pass </a:t>
            </a:r>
            <a:r>
              <a:rPr lang="en-US" noProof="1" smtClean="0">
                <a:solidFill>
                  <a:schemeClr val="tx2">
                    <a:lumMod val="75000"/>
                  </a:schemeClr>
                </a:solidFill>
                <a:effectLst>
                  <a:outerShdw blurRad="50800" dist="38100" algn="tr" rotWithShape="0">
                    <a:prstClr val="black">
                      <a:alpha val="40000"/>
                    </a:prstClr>
                  </a:outerShdw>
                </a:effectLst>
              </a:rPr>
              <a:t>EventArgs</a:t>
            </a:r>
            <a:r>
              <a:rPr lang="en-US" dirty="0" smtClean="0">
                <a:solidFill>
                  <a:schemeClr val="tx2">
                    <a:lumMod val="75000"/>
                  </a:schemeClr>
                </a:solidFill>
                <a:effectLst>
                  <a:outerShdw blurRad="50800" dist="38100" algn="tr" rotWithShape="0">
                    <a:prstClr val="black">
                      <a:alpha val="40000"/>
                    </a:prstClr>
                  </a:outerShdw>
                </a:effectLst>
              </a:rPr>
              <a:t>(event </a:t>
            </a:r>
            <a:r>
              <a:rPr lang="en-US" dirty="0">
                <a:solidFill>
                  <a:schemeClr val="tx2">
                    <a:lumMod val="75000"/>
                  </a:schemeClr>
                </a:solidFill>
                <a:effectLst>
                  <a:outerShdw blurRad="50800" dist="38100" algn="tr" rotWithShape="0">
                    <a:prstClr val="black">
                      <a:alpha val="40000"/>
                    </a:prstClr>
                  </a:outerShdw>
                </a:effectLst>
              </a:rPr>
              <a:t>data)</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a:t>
            </a:r>
            <a:r>
              <a:rPr lang="en-US" dirty="0" smtClean="0">
                <a:effectLst>
                  <a:outerShdw blurRad="50800" dist="38100" algn="tr" rotWithShape="0">
                    <a:prstClr val="black">
                      <a:alpha val="40000"/>
                    </a:prstClr>
                  </a:outerShdw>
                </a:effectLst>
              </a:rPr>
              <a:t>Events?</a:t>
            </a:r>
            <a:endParaRPr lang="en-US" dirty="0"/>
          </a:p>
        </p:txBody>
      </p:sp>
      <p:grpSp>
        <p:nvGrpSpPr>
          <p:cNvPr id="8" name="Group 7"/>
          <p:cNvGrpSpPr/>
          <p:nvPr/>
        </p:nvGrpSpPr>
        <p:grpSpPr>
          <a:xfrm>
            <a:off x="2703512" y="4428309"/>
            <a:ext cx="6781800" cy="1286691"/>
            <a:chOff x="2665412" y="4267200"/>
            <a:chExt cx="6781800" cy="1286691"/>
          </a:xfrm>
        </p:grpSpPr>
        <p:sp>
          <p:nvSpPr>
            <p:cNvPr id="6" name="Text Box 16">
              <a:extLst>
                <a:ext uri="{FF2B5EF4-FFF2-40B4-BE49-F238E27FC236}">
                  <a16:creationId xmlns:a16="http://schemas.microsoft.com/office/drawing/2014/main" id="{94F49E56-789A-4A37-AA11-F750F9DBF215}"/>
                </a:ext>
              </a:extLst>
            </p:cNvPr>
            <p:cNvSpPr txBox="1">
              <a:spLocks noChangeArrowheads="1"/>
            </p:cNvSpPr>
            <p:nvPr/>
          </p:nvSpPr>
          <p:spPr bwMode="auto">
            <a:xfrm>
              <a:off x="2665412" y="4334691"/>
              <a:ext cx="2514600" cy="12192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sz="3600" b="1" noProof="1" smtClean="0">
                  <a:solidFill>
                    <a:schemeClr val="accent1">
                      <a:lumMod val="60000"/>
                      <a:lumOff val="40000"/>
                    </a:schemeClr>
                  </a:solidFill>
                  <a:effectLst>
                    <a:outerShdw blurRad="38100" dist="38100" dir="2700000" algn="tl">
                      <a:srgbClr val="000000">
                        <a:alpha val="43137"/>
                      </a:srgbClr>
                    </a:outerShdw>
                  </a:effectLst>
                  <a:latin typeface="Consolas" pitchFamily="49" charset="0"/>
                </a:rPr>
                <a:t>Button</a:t>
              </a:r>
              <a:endParaRPr lang="en-US" b="1" noProof="1">
                <a:solidFill>
                  <a:schemeClr val="accent1">
                    <a:lumMod val="60000"/>
                    <a:lumOff val="40000"/>
                  </a:schemeClr>
                </a:solidFill>
                <a:effectLst>
                  <a:outerShdw blurRad="38100" dist="38100" dir="2700000" algn="tl">
                    <a:srgbClr val="000000">
                      <a:alpha val="43137"/>
                    </a:srgbClr>
                  </a:outerShdw>
                </a:effectLst>
                <a:latin typeface="Consolas" pitchFamily="49" charset="0"/>
              </a:endParaRPr>
            </a:p>
          </p:txBody>
        </p:sp>
        <p:sp>
          <p:nvSpPr>
            <p:cNvPr id="7" name="Right Arrow 6"/>
            <p:cNvSpPr/>
            <p:nvPr/>
          </p:nvSpPr>
          <p:spPr>
            <a:xfrm>
              <a:off x="5561012" y="4267200"/>
              <a:ext cx="3886200" cy="1286691"/>
            </a:xfrm>
            <a:prstGeom prst="rightArrow">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lnSpc>
                  <a:spcPct val="95000"/>
                </a:lnSpc>
              </a:pPr>
              <a:r>
                <a:rPr lang="en-US" sz="3600" b="1" dirty="0">
                  <a:solidFill>
                    <a:schemeClr val="accent1">
                      <a:lumMod val="60000"/>
                      <a:lumOff val="40000"/>
                    </a:schemeClr>
                  </a:solidFill>
                  <a:effectLst>
                    <a:outerShdw blurRad="38100" dist="38100" dir="2700000" algn="tl">
                      <a:srgbClr val="000000">
                        <a:alpha val="43137"/>
                      </a:srgbClr>
                    </a:outerShdw>
                  </a:effectLst>
                  <a:latin typeface="Consolas" pitchFamily="49" charset="0"/>
                </a:rPr>
                <a:t>Click Event</a:t>
              </a:r>
            </a:p>
          </p:txBody>
        </p:sp>
      </p:grpSp>
    </p:spTree>
    <p:extLst>
      <p:ext uri="{BB962C8B-B14F-4D97-AF65-F5344CB8AC3E}">
        <p14:creationId xmlns:p14="http://schemas.microsoft.com/office/powerpoint/2010/main" val="1156172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A delegate is a </a:t>
            </a:r>
            <a:r>
              <a:rPr lang="en-US" dirty="0">
                <a:solidFill>
                  <a:schemeClr val="tx2">
                    <a:lumMod val="75000"/>
                  </a:schemeClr>
                </a:solidFill>
                <a:effectLst>
                  <a:outerShdw blurRad="50800" dist="38100" algn="tr" rotWithShape="0">
                    <a:prstClr val="black">
                      <a:alpha val="40000"/>
                    </a:prstClr>
                  </a:outerShdw>
                </a:effectLst>
              </a:rPr>
              <a:t>specialized </a:t>
            </a:r>
            <a:r>
              <a:rPr lang="en-US" dirty="0" smtClean="0">
                <a:solidFill>
                  <a:schemeClr val="tx2">
                    <a:lumMod val="75000"/>
                  </a:schemeClr>
                </a:solidFill>
                <a:effectLst>
                  <a:outerShdw blurRad="50800" dist="38100" algn="tr" rotWithShape="0">
                    <a:prstClr val="black">
                      <a:alpha val="40000"/>
                    </a:prstClr>
                  </a:outerShdw>
                </a:effectLst>
              </a:rPr>
              <a:t>class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often </a:t>
            </a:r>
            <a:r>
              <a:rPr lang="en-US" dirty="0">
                <a:effectLst>
                  <a:outerShdw blurRad="50800" dist="38100" algn="tr" rotWithShape="0">
                    <a:prstClr val="black">
                      <a:alpha val="40000"/>
                    </a:prstClr>
                  </a:outerShdw>
                </a:effectLst>
              </a:rPr>
              <a:t>called a “</a:t>
            </a:r>
            <a:r>
              <a:rPr lang="en-US" dirty="0">
                <a:solidFill>
                  <a:schemeClr val="tx2">
                    <a:lumMod val="75000"/>
                  </a:schemeClr>
                </a:solidFill>
                <a:effectLst>
                  <a:outerShdw blurRad="50800" dist="38100" algn="tr" rotWithShape="0">
                    <a:prstClr val="black">
                      <a:alpha val="40000"/>
                    </a:prstClr>
                  </a:outerShdw>
                </a:effectLst>
              </a:rPr>
              <a:t>Function Pointer</a:t>
            </a:r>
            <a:r>
              <a:rPr lang="en-US" dirty="0">
                <a:effectLst>
                  <a:outerShdw blurRad="50800" dist="38100" algn="tr" rotWithShape="0">
                    <a:prstClr val="black">
                      <a:alpha val="40000"/>
                    </a:prstClr>
                  </a:outerShdw>
                </a:effectLst>
              </a:rPr>
              <a:t>”</a:t>
            </a:r>
          </a:p>
          <a:p>
            <a:r>
              <a:rPr lang="en-US" dirty="0" smtClean="0">
                <a:effectLst>
                  <a:outerShdw blurRad="50800" dist="38100" algn="tr" rotWithShape="0">
                    <a:prstClr val="black">
                      <a:alpha val="40000"/>
                    </a:prstClr>
                  </a:outerShdw>
                </a:effectLst>
              </a:rPr>
              <a:t>The </a:t>
            </a:r>
            <a:r>
              <a:rPr lang="en-US" dirty="0">
                <a:solidFill>
                  <a:schemeClr val="tx2">
                    <a:lumMod val="75000"/>
                  </a:schemeClr>
                </a:solidFill>
                <a:effectLst>
                  <a:outerShdw blurRad="50800" dist="38100" algn="tr" rotWithShape="0">
                    <a:prstClr val="black">
                      <a:alpha val="40000"/>
                    </a:prstClr>
                  </a:outerShdw>
                </a:effectLst>
              </a:rPr>
              <a:t>glue/pipeline</a:t>
            </a:r>
            <a:r>
              <a:rPr lang="en-US" dirty="0">
                <a:effectLst>
                  <a:outerShdw blurRad="50800" dist="38100" algn="tr" rotWithShape="0">
                    <a:prstClr val="black">
                      <a:alpha val="40000"/>
                    </a:prstClr>
                  </a:outerShdw>
                </a:effectLst>
              </a:rPr>
              <a:t> between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an </a:t>
            </a:r>
            <a:r>
              <a:rPr lang="en-US" dirty="0">
                <a:solidFill>
                  <a:schemeClr val="tx2">
                    <a:lumMod val="75000"/>
                  </a:schemeClr>
                </a:solidFill>
                <a:effectLst>
                  <a:outerShdw blurRad="50800" dist="38100" algn="tr" rotWithShape="0">
                    <a:prstClr val="black">
                      <a:alpha val="40000"/>
                    </a:prstClr>
                  </a:outerShdw>
                </a:effectLst>
              </a:rPr>
              <a:t>event and an event handler</a:t>
            </a:r>
          </a:p>
          <a:p>
            <a:r>
              <a:rPr lang="en-US" dirty="0" smtClean="0">
                <a:effectLst>
                  <a:outerShdw blurRad="50800" dist="38100" algn="tr" rotWithShape="0">
                    <a:prstClr val="black">
                      <a:alpha val="40000"/>
                    </a:prstClr>
                  </a:outerShdw>
                </a:effectLst>
              </a:rPr>
              <a:t>Based </a:t>
            </a:r>
            <a:r>
              <a:rPr lang="en-US" dirty="0">
                <a:effectLst>
                  <a:outerShdw blurRad="50800" dist="38100" algn="tr" rotWithShape="0">
                    <a:prstClr val="black">
                      <a:alpha val="40000"/>
                    </a:prstClr>
                  </a:outerShdw>
                </a:effectLst>
              </a:rPr>
              <a:t>on a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b="1" dirty="0"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rPr>
              <a:t>MulticastDelegatebase</a:t>
            </a: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is a Delegate?</a:t>
            </a:r>
          </a:p>
        </p:txBody>
      </p:sp>
      <p:pic>
        <p:nvPicPr>
          <p:cNvPr id="6" name="Picture 5"/>
          <p:cNvPicPr>
            <a:picLocks noChangeAspect="1"/>
          </p:cNvPicPr>
          <p:nvPr/>
        </p:nvPicPr>
        <p:blipFill>
          <a:blip r:embed="rId3"/>
          <a:stretch>
            <a:fillRect/>
          </a:stretch>
        </p:blipFill>
        <p:spPr>
          <a:xfrm>
            <a:off x="6637439" y="1295400"/>
            <a:ext cx="5171973" cy="4107450"/>
          </a:xfrm>
          <a:prstGeom prst="rect">
            <a:avLst/>
          </a:prstGeom>
        </p:spPr>
      </p:pic>
    </p:spTree>
    <p:extLst>
      <p:ext uri="{BB962C8B-B14F-4D97-AF65-F5344CB8AC3E}">
        <p14:creationId xmlns:p14="http://schemas.microsoft.com/office/powerpoint/2010/main" val="2944862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3" name="Content Placeholder 2"/>
          <p:cNvSpPr>
            <a:spLocks noGrp="1"/>
          </p:cNvSpPr>
          <p:nvPr>
            <p:ph idx="1"/>
          </p:nvPr>
        </p:nvSpPr>
        <p:spPr/>
        <p:txBody>
          <a:bodyPr>
            <a:normAutofit/>
          </a:bodyPr>
          <a:lstStyle/>
          <a:p>
            <a:r>
              <a:rPr lang="en-US" dirty="0">
                <a:solidFill>
                  <a:schemeClr val="tx2">
                    <a:lumMod val="75000"/>
                  </a:schemeClr>
                </a:solidFill>
                <a:effectLst>
                  <a:outerShdw blurRad="50800" dist="38100" algn="tr" rotWithShape="0">
                    <a:prstClr val="black">
                      <a:alpha val="40000"/>
                    </a:prstClr>
                  </a:outerShdw>
                </a:effectLst>
              </a:rPr>
              <a:t>Event handler </a:t>
            </a:r>
            <a:r>
              <a:rPr lang="en-US" dirty="0">
                <a:effectLst>
                  <a:outerShdw blurRad="50800" dist="38100" algn="tr" rotWithShape="0">
                    <a:prstClr val="black">
                      <a:alpha val="40000"/>
                    </a:prstClr>
                  </a:outerShdw>
                </a:effectLst>
              </a:rPr>
              <a:t>is responsible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for </a:t>
            </a:r>
            <a:r>
              <a:rPr lang="en-US" dirty="0">
                <a:solidFill>
                  <a:schemeClr val="tx2">
                    <a:lumMod val="75000"/>
                  </a:schemeClr>
                </a:solidFill>
                <a:effectLst>
                  <a:outerShdw blurRad="50800" dist="38100" algn="tr" rotWithShape="0">
                    <a:prstClr val="black">
                      <a:alpha val="40000"/>
                    </a:prstClr>
                  </a:outerShdw>
                </a:effectLst>
              </a:rPr>
              <a:t>receiving and processing </a:t>
            </a:r>
            <a:r>
              <a:rPr lang="en-US" dirty="0" smtClean="0">
                <a:solidFill>
                  <a:schemeClr val="tx2">
                    <a:lumMod val="75000"/>
                  </a:schemeClr>
                </a:solidFill>
                <a:effectLst>
                  <a:outerShdw blurRad="50800" dist="38100" algn="tr" rotWithShape="0">
                    <a:prstClr val="black">
                      <a:alpha val="40000"/>
                    </a:prstClr>
                  </a:outerShdw>
                </a:effectLst>
              </a:rPr>
              <a:t/>
            </a:r>
            <a:br>
              <a:rPr lang="en-US" dirty="0" smtClean="0">
                <a:solidFill>
                  <a:schemeClr val="tx2">
                    <a:lumMod val="75000"/>
                  </a:schemeClr>
                </a:solidFill>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data </a:t>
            </a:r>
            <a:r>
              <a:rPr lang="en-US" dirty="0">
                <a:effectLst>
                  <a:outerShdw blurRad="50800" dist="38100" algn="tr" rotWithShape="0">
                    <a:prstClr val="black">
                      <a:alpha val="40000"/>
                    </a:prstClr>
                  </a:outerShdw>
                </a:effectLst>
              </a:rPr>
              <a:t>from a delegate</a:t>
            </a:r>
          </a:p>
          <a:p>
            <a:r>
              <a:rPr lang="en-US" dirty="0" smtClean="0">
                <a:effectLst>
                  <a:outerShdw blurRad="50800" dist="38100" algn="tr" rotWithShape="0">
                    <a:prstClr val="black">
                      <a:alpha val="40000"/>
                    </a:prstClr>
                  </a:outerShdw>
                </a:effectLst>
              </a:rPr>
              <a:t>Normally </a:t>
            </a:r>
            <a:r>
              <a:rPr lang="en-US" dirty="0">
                <a:effectLst>
                  <a:outerShdw blurRad="50800" dist="38100" algn="tr" rotWithShape="0">
                    <a:prstClr val="black">
                      <a:alpha val="40000"/>
                    </a:prstClr>
                  </a:outerShdw>
                </a:effectLst>
              </a:rPr>
              <a:t>receives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two </a:t>
            </a:r>
            <a:r>
              <a:rPr lang="en-US" dirty="0">
                <a:effectLst>
                  <a:outerShdw blurRad="50800" dist="38100" algn="tr" rotWithShape="0">
                    <a:prstClr val="black">
                      <a:alpha val="40000"/>
                    </a:prstClr>
                  </a:outerShdw>
                </a:effectLst>
              </a:rPr>
              <a:t>parameters: </a:t>
            </a:r>
            <a:endParaRPr lang="en-US" dirty="0" smtClean="0">
              <a:effectLst>
                <a:outerShdw blurRad="50800" dist="38100" algn="tr" rotWithShape="0">
                  <a:prstClr val="black">
                    <a:alpha val="40000"/>
                  </a:prstClr>
                </a:outerShdw>
              </a:effectLst>
            </a:endParaRPr>
          </a:p>
          <a:p>
            <a:pPr lvl="1"/>
            <a:r>
              <a:rPr lang="en-US" dirty="0" smtClean="0">
                <a:solidFill>
                  <a:schemeClr val="tx2">
                    <a:lumMod val="75000"/>
                  </a:schemeClr>
                </a:solidFill>
                <a:effectLst>
                  <a:outerShdw blurRad="50800" dist="38100" algn="tr" rotWithShape="0">
                    <a:prstClr val="black">
                      <a:alpha val="40000"/>
                    </a:prstClr>
                  </a:outerShdw>
                </a:effectLst>
              </a:rPr>
              <a:t>Sender </a:t>
            </a:r>
          </a:p>
          <a:p>
            <a:pPr lvl="1"/>
            <a:r>
              <a:rPr lang="en-US" dirty="0" smtClean="0">
                <a:solidFill>
                  <a:schemeClr val="tx2">
                    <a:lumMod val="75000"/>
                  </a:schemeClr>
                </a:solidFill>
                <a:effectLst>
                  <a:outerShdw blurRad="50800" dist="38100" algn="tr" rotWithShape="0">
                    <a:prstClr val="black">
                      <a:alpha val="40000"/>
                    </a:prstClr>
                  </a:outerShdw>
                </a:effectLst>
              </a:rPr>
              <a:t>EventArgs</a:t>
            </a:r>
            <a:endParaRPr lang="en-US" dirty="0">
              <a:solidFill>
                <a:schemeClr val="tx2">
                  <a:lumMod val="75000"/>
                </a:schemeClr>
              </a:solidFill>
              <a:effectLst>
                <a:outerShdw blurRad="50800" dist="38100" algn="tr" rotWithShape="0">
                  <a:prstClr val="black">
                    <a:alpha val="40000"/>
                  </a:prstClr>
                </a:outerShdw>
              </a:effectLst>
            </a:endParaRPr>
          </a:p>
          <a:p>
            <a:r>
              <a:rPr lang="en-US" dirty="0" smtClean="0">
                <a:effectLst>
                  <a:outerShdw blurRad="50800" dist="38100" algn="tr" rotWithShape="0">
                    <a:prstClr val="black">
                      <a:alpha val="40000"/>
                    </a:prstClr>
                  </a:outerShdw>
                </a:effectLst>
              </a:rPr>
              <a:t>EventArgs responsible </a:t>
            </a:r>
            <a:r>
              <a:rPr lang="en-US" dirty="0">
                <a:effectLst>
                  <a:outerShdw blurRad="50800" dist="38100" algn="tr" rotWithShape="0">
                    <a:prstClr val="black">
                      <a:alpha val="40000"/>
                    </a:prstClr>
                  </a:outerShdw>
                </a:effectLst>
              </a:rPr>
              <a:t>for </a:t>
            </a:r>
            <a:r>
              <a:rPr lang="en-US" dirty="0">
                <a:solidFill>
                  <a:schemeClr val="tx2">
                    <a:lumMod val="75000"/>
                  </a:schemeClr>
                </a:solidFill>
                <a:effectLst>
                  <a:outerShdw blurRad="50800" dist="38100" algn="tr" rotWithShape="0">
                    <a:prstClr val="black">
                      <a:alpha val="40000"/>
                    </a:prstClr>
                  </a:outerShdw>
                </a:effectLst>
              </a:rPr>
              <a:t>encapsulating event </a:t>
            </a:r>
            <a:r>
              <a:rPr lang="en-US" dirty="0" smtClean="0">
                <a:solidFill>
                  <a:schemeClr val="tx2">
                    <a:lumMod val="75000"/>
                  </a:schemeClr>
                </a:solidFill>
                <a:effectLst>
                  <a:outerShdw blurRad="50800" dist="38100" algn="tr" rotWithShape="0">
                    <a:prstClr val="black">
                      <a:alpha val="40000"/>
                    </a:prstClr>
                  </a:outerShdw>
                </a:effectLst>
              </a:rPr>
              <a:t>data</a:t>
            </a:r>
            <a:endParaRPr lang="en-US" dirty="0">
              <a:solidFill>
                <a:schemeClr val="tx2">
                  <a:lumMod val="75000"/>
                </a:schemeClr>
              </a:solidFill>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t>
            </a:r>
            <a:r>
              <a:rPr lang="en-US" dirty="0" smtClean="0">
                <a:effectLst>
                  <a:outerShdw blurRad="50800" dist="38100" algn="tr" rotWithShape="0">
                    <a:prstClr val="black">
                      <a:alpha val="40000"/>
                    </a:prstClr>
                  </a:outerShdw>
                </a:effectLst>
              </a:rPr>
              <a:t>is an </a:t>
            </a:r>
            <a:r>
              <a:rPr lang="en-US" dirty="0" smtClean="0">
                <a:effectLst>
                  <a:outerShdw blurRad="50800" dist="38100" algn="tr" rotWithShape="0">
                    <a:prstClr val="black">
                      <a:alpha val="40000"/>
                    </a:prstClr>
                  </a:outerShdw>
                </a:effectLst>
              </a:rPr>
              <a:t>EventHandler</a:t>
            </a:r>
            <a:r>
              <a:rPr lang="en-US" dirty="0" smtClean="0">
                <a:effectLst>
                  <a:outerShdw blurRad="50800" dist="38100" algn="tr" rotWithShape="0">
                    <a:prstClr val="black">
                      <a:alpha val="40000"/>
                    </a:prstClr>
                  </a:outerShdw>
                </a:effectLst>
              </a:rPr>
              <a:t>?</a:t>
            </a:r>
            <a:endParaRPr lang="en-US" dirty="0"/>
          </a:p>
        </p:txBody>
      </p:sp>
      <p:pic>
        <p:nvPicPr>
          <p:cNvPr id="7" name="Picture 6"/>
          <p:cNvPicPr>
            <a:picLocks noChangeAspect="1"/>
          </p:cNvPicPr>
          <p:nvPr/>
        </p:nvPicPr>
        <p:blipFill>
          <a:blip r:embed="rId3"/>
          <a:stretch>
            <a:fillRect/>
          </a:stretch>
        </p:blipFill>
        <p:spPr>
          <a:xfrm>
            <a:off x="6637439" y="1295400"/>
            <a:ext cx="5171973" cy="4111442"/>
          </a:xfrm>
          <a:prstGeom prst="rect">
            <a:avLst/>
          </a:prstGeom>
        </p:spPr>
      </p:pic>
    </p:spTree>
    <p:extLst>
      <p:ext uri="{BB962C8B-B14F-4D97-AF65-F5344CB8AC3E}">
        <p14:creationId xmlns:p14="http://schemas.microsoft.com/office/powerpoint/2010/main" val="659133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20091"/>
            <a:ext cx="8938472" cy="820600"/>
          </a:xfrm>
        </p:spPr>
        <p:txBody>
          <a:bodyPr/>
          <a:lstStyle/>
          <a:p>
            <a:r>
              <a:rPr lang="en-US" dirty="0">
                <a:effectLst>
                  <a:outerShdw blurRad="50800" dist="38100" algn="tr" rotWithShape="0">
                    <a:prstClr val="black">
                      <a:alpha val="40000"/>
                    </a:prstClr>
                  </a:outerShdw>
                </a:effectLst>
              </a:rPr>
              <a:t>What are Delegates?</a:t>
            </a:r>
            <a:endParaRPr lang="en-US" dirty="0"/>
          </a:p>
        </p:txBody>
      </p:sp>
      <p:pic>
        <p:nvPicPr>
          <p:cNvPr id="5" name="Picture 4"/>
          <p:cNvPicPr>
            <a:picLocks noChangeAspect="1"/>
          </p:cNvPicPr>
          <p:nvPr/>
        </p:nvPicPr>
        <p:blipFill>
          <a:blip r:embed="rId2"/>
          <a:stretch>
            <a:fillRect/>
          </a:stretch>
        </p:blipFill>
        <p:spPr>
          <a:xfrm>
            <a:off x="2459884" y="1143000"/>
            <a:ext cx="6911128" cy="3958254"/>
          </a:xfrm>
          <a:prstGeom prst="roundRect">
            <a:avLst>
              <a:gd name="adj" fmla="val 1160"/>
            </a:avLst>
          </a:prstGeom>
        </p:spPr>
      </p:pic>
    </p:spTree>
    <p:extLst>
      <p:ext uri="{BB962C8B-B14F-4D97-AF65-F5344CB8AC3E}">
        <p14:creationId xmlns:p14="http://schemas.microsoft.com/office/powerpoint/2010/main" val="717768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oftUni 16x9">
  <a:themeElements>
    <a:clrScheme name="Custom 1">
      <a:dk1>
        <a:sysClr val="windowText" lastClr="000000"/>
      </a:dk1>
      <a:lt1>
        <a:sysClr val="window" lastClr="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11149</TotalTime>
  <Words>2756</Words>
  <Application>Microsoft Office PowerPoint</Application>
  <PresentationFormat>Custom</PresentationFormat>
  <Paragraphs>591</Paragraphs>
  <Slides>44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Consolas</vt:lpstr>
      <vt:lpstr>Wingdings</vt:lpstr>
      <vt:lpstr>Wingdings 2</vt:lpstr>
      <vt:lpstr>SoftUni 16x9</vt:lpstr>
      <vt:lpstr>Object Communication  and Events</vt:lpstr>
      <vt:lpstr>Table of Contents</vt:lpstr>
      <vt:lpstr>Questions</vt:lpstr>
      <vt:lpstr>Events</vt:lpstr>
      <vt:lpstr>What are Events?</vt:lpstr>
      <vt:lpstr>What are Events?</vt:lpstr>
      <vt:lpstr>What is a Delegate?</vt:lpstr>
      <vt:lpstr>What is an EventHandler?</vt:lpstr>
      <vt:lpstr>What are Delegates?</vt:lpstr>
      <vt:lpstr>What are Delegates?</vt:lpstr>
      <vt:lpstr>Creating Delegates </vt:lpstr>
      <vt:lpstr>What is a Multicast Delegate? </vt:lpstr>
      <vt:lpstr>Creating a Delegate Instance </vt:lpstr>
      <vt:lpstr>Assigning a Lambda to a Delegate</vt:lpstr>
      <vt:lpstr>Delegate Operations</vt:lpstr>
      <vt:lpstr>Delegates Constraints</vt:lpstr>
      <vt:lpstr>Delegates Example</vt:lpstr>
      <vt:lpstr>Events</vt:lpstr>
      <vt:lpstr>Defining an Event </vt:lpstr>
      <vt:lpstr>Raising an Event </vt:lpstr>
      <vt:lpstr>Events vs. Delegates</vt:lpstr>
      <vt:lpstr>Exposing and Raising Events</vt:lpstr>
      <vt:lpstr>Exposing and Raising Events (2)</vt:lpstr>
      <vt:lpstr>Custom Events: Convention</vt:lpstr>
      <vt:lpstr>Custom Events: Convention (2)</vt:lpstr>
      <vt:lpstr>Custom Events: Convention (3)</vt:lpstr>
      <vt:lpstr>EventArgs</vt:lpstr>
      <vt:lpstr>Deriving from the EventArgs Class </vt:lpstr>
      <vt:lpstr>Defining and Attaching Event Handlers </vt:lpstr>
      <vt:lpstr>Anonymous Methods</vt:lpstr>
      <vt:lpstr>UI Mouse Click Event Handler – Example</vt:lpstr>
      <vt:lpstr>Event Loop</vt:lpstr>
      <vt:lpstr>Event Loop – Simple Example</vt:lpstr>
      <vt:lpstr>Observer</vt:lpstr>
      <vt:lpstr>Observer Design Pattern</vt:lpstr>
      <vt:lpstr>Observer – UML</vt:lpstr>
      <vt:lpstr>Problem: Observer</vt:lpstr>
      <vt:lpstr>Solution: Observer</vt:lpstr>
      <vt:lpstr>Solution: Observer</vt:lpstr>
      <vt:lpstr>Solution: Observer</vt:lpstr>
      <vt:lpstr>Summary</vt:lpstr>
      <vt:lpstr>Object Communication and Events</vt:lpstr>
      <vt:lpstr>License</vt:lpstr>
      <vt:lpstr>Trainings @ Software University (SoftUni)</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University</dc:title>
  <dc:subject>Software Development Course</dc:subject>
  <dc:creator>Software University Foundation</dc:creator>
  <cp:keywords>C#, programming, course, SoftUni, Software University</cp:keywords>
  <dc:description>Software University Foundation - http://softuni.org</dc:description>
  <cp:lastModifiedBy>David Valev</cp:lastModifiedBy>
  <cp:revision>272</cp:revision>
  <dcterms:created xsi:type="dcterms:W3CDTF">2014-01-02T17:00:34Z</dcterms:created>
  <dcterms:modified xsi:type="dcterms:W3CDTF">2018-04-03T12:35:07Z</dcterms:modified>
  <cp:category>programming, software engineering, quality code</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